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53"/>
  </p:notesMasterIdLst>
  <p:sldIdLst>
    <p:sldId id="353" r:id="rId2"/>
    <p:sldId id="300" r:id="rId3"/>
    <p:sldId id="280" r:id="rId4"/>
    <p:sldId id="302" r:id="rId5"/>
    <p:sldId id="258" r:id="rId6"/>
    <p:sldId id="301" r:id="rId7"/>
    <p:sldId id="303" r:id="rId8"/>
    <p:sldId id="279" r:id="rId9"/>
    <p:sldId id="304" r:id="rId10"/>
    <p:sldId id="305" r:id="rId11"/>
    <p:sldId id="306" r:id="rId12"/>
    <p:sldId id="307" r:id="rId13"/>
    <p:sldId id="308" r:id="rId14"/>
    <p:sldId id="309" r:id="rId15"/>
    <p:sldId id="310" r:id="rId16"/>
    <p:sldId id="312" r:id="rId17"/>
    <p:sldId id="313" r:id="rId18"/>
    <p:sldId id="314" r:id="rId19"/>
    <p:sldId id="315" r:id="rId20"/>
    <p:sldId id="316" r:id="rId21"/>
    <p:sldId id="317" r:id="rId22"/>
    <p:sldId id="318" r:id="rId23"/>
    <p:sldId id="319" r:id="rId24"/>
    <p:sldId id="320" r:id="rId25"/>
    <p:sldId id="322" r:id="rId26"/>
    <p:sldId id="323" r:id="rId27"/>
    <p:sldId id="324" r:id="rId28"/>
    <p:sldId id="325" r:id="rId29"/>
    <p:sldId id="326" r:id="rId30"/>
    <p:sldId id="327" r:id="rId31"/>
    <p:sldId id="329" r:id="rId32"/>
    <p:sldId id="330" r:id="rId33"/>
    <p:sldId id="331" r:id="rId34"/>
    <p:sldId id="333" r:id="rId35"/>
    <p:sldId id="334" r:id="rId36"/>
    <p:sldId id="336" r:id="rId37"/>
    <p:sldId id="337" r:id="rId38"/>
    <p:sldId id="338" r:id="rId39"/>
    <p:sldId id="339" r:id="rId40"/>
    <p:sldId id="340" r:id="rId41"/>
    <p:sldId id="341" r:id="rId42"/>
    <p:sldId id="342" r:id="rId43"/>
    <p:sldId id="343" r:id="rId44"/>
    <p:sldId id="345" r:id="rId45"/>
    <p:sldId id="346" r:id="rId46"/>
    <p:sldId id="347" r:id="rId47"/>
    <p:sldId id="349" r:id="rId48"/>
    <p:sldId id="350" r:id="rId49"/>
    <p:sldId id="351" r:id="rId50"/>
    <p:sldId id="352" r:id="rId51"/>
    <p:sldId id="354" r:id="rId5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729D714-545A-45B2-BC5D-FE3B66C8A61E}" v="2" dt="2019-07-10T05:31:46.39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9953"/>
    <p:restoredTop sz="85429" autoAdjust="0"/>
  </p:normalViewPr>
  <p:slideViewPr>
    <p:cSldViewPr snapToGrid="0" snapToObjects="1">
      <p:cViewPr varScale="1">
        <p:scale>
          <a:sx n="74" d="100"/>
          <a:sy n="74" d="100"/>
        </p:scale>
        <p:origin x="78" y="27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tephen Wang" userId="2033283f466edd32" providerId="LiveId" clId="{0729D714-545A-45B2-BC5D-FE3B66C8A61E}"/>
    <pc:docChg chg="undo custSel modSld">
      <pc:chgData name="Stephen Wang" userId="2033283f466edd32" providerId="LiveId" clId="{0729D714-545A-45B2-BC5D-FE3B66C8A61E}" dt="2019-07-10T10:07:08.846" v="21" actId="1076"/>
      <pc:docMkLst>
        <pc:docMk/>
      </pc:docMkLst>
      <pc:sldChg chg="modSp">
        <pc:chgData name="Stephen Wang" userId="2033283f466edd32" providerId="LiveId" clId="{0729D714-545A-45B2-BC5D-FE3B66C8A61E}" dt="2019-07-10T08:58:40.344" v="16" actId="1036"/>
        <pc:sldMkLst>
          <pc:docMk/>
          <pc:sldMk cId="1953196157" sldId="307"/>
        </pc:sldMkLst>
        <pc:picChg chg="mod">
          <ac:chgData name="Stephen Wang" userId="2033283f466edd32" providerId="LiveId" clId="{0729D714-545A-45B2-BC5D-FE3B66C8A61E}" dt="2019-07-10T08:58:40.344" v="16" actId="1036"/>
          <ac:picMkLst>
            <pc:docMk/>
            <pc:sldMk cId="1953196157" sldId="307"/>
            <ac:picMk id="2" creationId="{00000000-0000-0000-0000-000000000000}"/>
          </ac:picMkLst>
        </pc:picChg>
      </pc:sldChg>
      <pc:sldChg chg="modSp">
        <pc:chgData name="Stephen Wang" userId="2033283f466edd32" providerId="LiveId" clId="{0729D714-545A-45B2-BC5D-FE3B66C8A61E}" dt="2019-07-10T10:02:23.314" v="17" actId="1036"/>
        <pc:sldMkLst>
          <pc:docMk/>
          <pc:sldMk cId="1500325614" sldId="310"/>
        </pc:sldMkLst>
        <pc:picChg chg="mod">
          <ac:chgData name="Stephen Wang" userId="2033283f466edd32" providerId="LiveId" clId="{0729D714-545A-45B2-BC5D-FE3B66C8A61E}" dt="2019-07-10T10:02:23.314" v="17" actId="1036"/>
          <ac:picMkLst>
            <pc:docMk/>
            <pc:sldMk cId="1500325614" sldId="310"/>
            <ac:picMk id="4" creationId="{00000000-0000-0000-0000-000000000000}"/>
          </ac:picMkLst>
        </pc:picChg>
      </pc:sldChg>
      <pc:sldChg chg="modSp">
        <pc:chgData name="Stephen Wang" userId="2033283f466edd32" providerId="LiveId" clId="{0729D714-545A-45B2-BC5D-FE3B66C8A61E}" dt="2019-07-10T10:06:50.345" v="20" actId="1036"/>
        <pc:sldMkLst>
          <pc:docMk/>
          <pc:sldMk cId="1985665190" sldId="315"/>
        </pc:sldMkLst>
        <pc:spChg chg="mod">
          <ac:chgData name="Stephen Wang" userId="2033283f466edd32" providerId="LiveId" clId="{0729D714-545A-45B2-BC5D-FE3B66C8A61E}" dt="2019-07-10T10:06:50.345" v="20" actId="1036"/>
          <ac:spMkLst>
            <pc:docMk/>
            <pc:sldMk cId="1985665190" sldId="315"/>
            <ac:spMk id="6" creationId="{00000000-0000-0000-0000-000000000000}"/>
          </ac:spMkLst>
        </pc:spChg>
        <pc:picChg chg="mod">
          <ac:chgData name="Stephen Wang" userId="2033283f466edd32" providerId="LiveId" clId="{0729D714-545A-45B2-BC5D-FE3B66C8A61E}" dt="2019-07-10T10:06:50.345" v="20" actId="1036"/>
          <ac:picMkLst>
            <pc:docMk/>
            <pc:sldMk cId="1985665190" sldId="315"/>
            <ac:picMk id="4" creationId="{00000000-0000-0000-0000-000000000000}"/>
          </ac:picMkLst>
        </pc:picChg>
      </pc:sldChg>
      <pc:sldChg chg="modSp">
        <pc:chgData name="Stephen Wang" userId="2033283f466edd32" providerId="LiveId" clId="{0729D714-545A-45B2-BC5D-FE3B66C8A61E}" dt="2019-07-10T10:07:08.846" v="21" actId="1076"/>
        <pc:sldMkLst>
          <pc:docMk/>
          <pc:sldMk cId="1138667149" sldId="316"/>
        </pc:sldMkLst>
        <pc:picChg chg="mod">
          <ac:chgData name="Stephen Wang" userId="2033283f466edd32" providerId="LiveId" clId="{0729D714-545A-45B2-BC5D-FE3B66C8A61E}" dt="2019-07-10T10:07:08.846" v="21" actId="1076"/>
          <ac:picMkLst>
            <pc:docMk/>
            <pc:sldMk cId="1138667149" sldId="316"/>
            <ac:picMk id="2" creationId="{00000000-0000-0000-0000-000000000000}"/>
          </ac:picMkLst>
        </pc:picChg>
      </pc:sldChg>
      <pc:sldChg chg="modSp">
        <pc:chgData name="Stephen Wang" userId="2033283f466edd32" providerId="LiveId" clId="{0729D714-545A-45B2-BC5D-FE3B66C8A61E}" dt="2019-07-10T05:34:00.825" v="15" actId="2711"/>
        <pc:sldMkLst>
          <pc:docMk/>
          <pc:sldMk cId="537894593" sldId="353"/>
        </pc:sldMkLst>
        <pc:spChg chg="mod">
          <ac:chgData name="Stephen Wang" userId="2033283f466edd32" providerId="LiveId" clId="{0729D714-545A-45B2-BC5D-FE3B66C8A61E}" dt="2019-07-10T05:34:00.825" v="15" actId="2711"/>
          <ac:spMkLst>
            <pc:docMk/>
            <pc:sldMk cId="537894593" sldId="353"/>
            <ac:spMk id="2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806DAD-5C6A-3546-9C1C-B27E6BA870DD}" type="datetimeFigureOut">
              <a:rPr lang="en-US" smtClean="0"/>
              <a:t>7/10/2019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61B8E1-A46D-EF4C-9778-D1976E35C6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3622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61B8E1-A46D-EF4C-9778-D1976E35C6B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7543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61B8E1-A46D-EF4C-9778-D1976E35C6B0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1427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INFO10003 - Interaction Design fundamentals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64E42-323D-254B-B60E-673D47EFB50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INFO10003 - Interaction Design fundamentals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64E42-323D-254B-B60E-673D47EFB50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INFO10003 - Interaction Design fundamentals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64E42-323D-254B-B60E-673D47EFB50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INFO10003 - Interaction Design fundamentals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64E42-323D-254B-B60E-673D47EFB50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INFO10003 - Interaction Design fundamentals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64E42-323D-254B-B60E-673D47EFB50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INFO10003 - Interaction Design fundamentals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64E42-323D-254B-B60E-673D47EFB50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INFO10003 - Interaction Design fundamentals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64E42-323D-254B-B60E-673D47EFB50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410057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INFO10003 - Interaction Design fundamentals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64E42-323D-254B-B60E-673D47EFB50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INFO10003 - Interaction Design fundamentals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64E42-323D-254B-B60E-673D47EFB50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INFO10003 - Interaction Design fundamentals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64E42-323D-254B-B60E-673D47EFB50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INFO10003 - Interaction Design fundamentals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64E42-323D-254B-B60E-673D47EFB50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>
          <a:xfrm>
            <a:off x="0" y="0"/>
            <a:ext cx="9144000" cy="6857999"/>
            <a:chOff x="0" y="0"/>
            <a:chExt cx="9144000" cy="6857999"/>
          </a:xfrm>
        </p:grpSpPr>
        <p:sp>
          <p:nvSpPr>
            <p:cNvPr id="8" name="Rectangle 7"/>
            <p:cNvSpPr/>
            <p:nvPr userDrawn="1"/>
          </p:nvSpPr>
          <p:spPr>
            <a:xfrm>
              <a:off x="0" y="6176963"/>
              <a:ext cx="9144000" cy="681036"/>
            </a:xfrm>
            <a:prstGeom prst="rect">
              <a:avLst/>
            </a:prstGeom>
            <a:solidFill>
              <a:srgbClr val="003A6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0" y="0"/>
              <a:ext cx="9144000" cy="249382"/>
            </a:xfrm>
            <a:prstGeom prst="rect">
              <a:avLst/>
            </a:prstGeom>
            <a:solidFill>
              <a:srgbClr val="003A6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8651" y="6228301"/>
              <a:ext cx="1771650" cy="586626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INFO10003 - Interaction Design fundamentals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864E42-323D-254B-B60E-673D47EFB5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6484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93096" y="465409"/>
            <a:ext cx="8001000" cy="2387600"/>
          </a:xfrm>
        </p:spPr>
        <p:txBody>
          <a:bodyPr>
            <a:normAutofit/>
          </a:bodyPr>
          <a:lstStyle/>
          <a:p>
            <a:pPr algn="l"/>
            <a:r>
              <a:rPr lang="en-US" sz="5400" b="1" dirty="0">
                <a:latin typeface="+mn-lt"/>
                <a:cs typeface="Microsoft Uighur" panose="020B0604020202020204" pitchFamily="2" charset="-78"/>
              </a:rPr>
              <a:t>COMP90018 </a:t>
            </a:r>
            <a:br>
              <a:rPr lang="en-US" sz="5400" b="1" dirty="0">
                <a:latin typeface="+mn-lt"/>
                <a:cs typeface="Microsoft Uighur" panose="020B0604020202020204" pitchFamily="2" charset="-78"/>
              </a:rPr>
            </a:br>
            <a:r>
              <a:rPr lang="en-US" sz="4400" b="1" dirty="0">
                <a:latin typeface="+mn-lt"/>
                <a:cs typeface="Microsoft Uighur" panose="020B0604020202020204" pitchFamily="2" charset="-78"/>
              </a:rPr>
              <a:t>Mobile Computing Systems Programming</a:t>
            </a:r>
            <a:endParaRPr lang="en-US" sz="5400" b="1" dirty="0">
              <a:latin typeface="+mn-lt"/>
              <a:cs typeface="Microsoft Uighur" panose="020B0604020202020204" pitchFamily="2" charset="-78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18289" y="3123465"/>
            <a:ext cx="8550613" cy="3016078"/>
          </a:xfrm>
        </p:spPr>
        <p:txBody>
          <a:bodyPr>
            <a:noAutofit/>
          </a:bodyPr>
          <a:lstStyle/>
          <a:p>
            <a:r>
              <a:rPr lang="en-US" sz="3600" b="1" dirty="0"/>
              <a:t>Tutorial on Android Development</a:t>
            </a:r>
          </a:p>
          <a:p>
            <a:endParaRPr lang="en-US" sz="3600" b="1" dirty="0"/>
          </a:p>
          <a:p>
            <a:r>
              <a:rPr lang="en-US" sz="3600" b="1" dirty="0"/>
              <a:t>Chu Luo, </a:t>
            </a:r>
            <a:r>
              <a:rPr lang="en-US" sz="3600" b="1" dirty="0" err="1"/>
              <a:t>Ransi</a:t>
            </a:r>
            <a:r>
              <a:rPr lang="en-US" sz="3600" b="1" dirty="0"/>
              <a:t> De Silva</a:t>
            </a:r>
          </a:p>
          <a:p>
            <a:r>
              <a:rPr lang="en-US" sz="3600" b="1" dirty="0" err="1"/>
              <a:t>chu.luo@unimelb.edu.au</a:t>
            </a:r>
            <a:endParaRPr lang="en-US" sz="3600" b="1" dirty="0"/>
          </a:p>
          <a:p>
            <a:r>
              <a:rPr lang="en-US" sz="3600" b="1" dirty="0" err="1"/>
              <a:t>ransidesilva@gmail.com</a:t>
            </a:r>
            <a:endParaRPr lang="en-US" sz="3600" b="1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64E42-323D-254B-B60E-673D47EFB500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78945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 txBox="1">
            <a:spLocks noChangeArrowheads="1"/>
          </p:cNvSpPr>
          <p:nvPr/>
        </p:nvSpPr>
        <p:spPr>
          <a:xfrm>
            <a:off x="387282" y="1476275"/>
            <a:ext cx="8369435" cy="4880075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00150" lvl="1" indent="-742950">
              <a:lnSpc>
                <a:spcPct val="130000"/>
              </a:lnSpc>
              <a:buFont typeface="+mj-lt"/>
              <a:buAutoNum type="arabicPeriod"/>
            </a:pPr>
            <a:r>
              <a:rPr lang="en-US" sz="4000" b="1" dirty="0"/>
              <a:t>Activity: foreground program</a:t>
            </a:r>
          </a:p>
          <a:p>
            <a:pPr marL="1200150" lvl="1" indent="-742950">
              <a:lnSpc>
                <a:spcPct val="130000"/>
              </a:lnSpc>
              <a:buFont typeface="+mj-lt"/>
              <a:buAutoNum type="arabicPeriod"/>
            </a:pPr>
            <a:r>
              <a:rPr lang="en-US" sz="4000" b="1" dirty="0"/>
              <a:t>Service: background task</a:t>
            </a:r>
          </a:p>
          <a:p>
            <a:pPr marL="1200150" lvl="1" indent="-742950">
              <a:lnSpc>
                <a:spcPct val="130000"/>
              </a:lnSpc>
              <a:buFont typeface="+mj-lt"/>
              <a:buAutoNum type="arabicPeriod"/>
            </a:pPr>
            <a:r>
              <a:rPr lang="en-US" sz="4000" b="1" dirty="0"/>
              <a:t>Broadcast Receiver: respond to events</a:t>
            </a:r>
          </a:p>
          <a:p>
            <a:pPr marL="1200150" lvl="1" indent="-742950">
              <a:lnSpc>
                <a:spcPct val="130000"/>
              </a:lnSpc>
              <a:buFont typeface="+mj-lt"/>
              <a:buAutoNum type="arabicPeriod"/>
            </a:pPr>
            <a:r>
              <a:rPr lang="en-US" sz="4000" b="1" dirty="0"/>
              <a:t>Content Provider: read/write data on phone storage</a:t>
            </a:r>
            <a:endParaRPr lang="en-US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371112" y="531520"/>
            <a:ext cx="8153400" cy="9906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Four Components in Android Apps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2301582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8" descr="http://upload.wikimedia.org/wikipedia/commons/thumb/d/d7/Android_robot.svg/512px-Android_robot.svg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09711" y="1945530"/>
            <a:ext cx="2629779" cy="3086910"/>
          </a:xfrm>
          <a:prstGeom prst="rect">
            <a:avLst/>
          </a:prstGeom>
          <a:noFill/>
        </p:spPr>
      </p:pic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369457" y="539884"/>
            <a:ext cx="8153400" cy="9906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3. Create your first Android app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4214244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 txBox="1">
            <a:spLocks noChangeArrowheads="1"/>
          </p:cNvSpPr>
          <p:nvPr/>
        </p:nvSpPr>
        <p:spPr>
          <a:xfrm>
            <a:off x="371112" y="4163438"/>
            <a:ext cx="8385605" cy="219291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lnSpc>
                <a:spcPct val="130000"/>
              </a:lnSpc>
              <a:buNone/>
            </a:pPr>
            <a:r>
              <a:rPr lang="en-US" sz="4000" b="1" dirty="0"/>
              <a:t>Android Studio: for Win, Mac, Linux</a:t>
            </a:r>
          </a:p>
          <a:p>
            <a:pPr marL="457200" lvl="1" indent="0">
              <a:lnSpc>
                <a:spcPct val="130000"/>
              </a:lnSpc>
              <a:buNone/>
            </a:pPr>
            <a:r>
              <a:rPr lang="en-US" sz="4000" b="1" dirty="0"/>
              <a:t>Current version 3.1.3</a:t>
            </a:r>
          </a:p>
          <a:p>
            <a:pPr marL="457200" lvl="1" indent="0">
              <a:lnSpc>
                <a:spcPct val="130000"/>
              </a:lnSpc>
              <a:buNone/>
            </a:pPr>
            <a:endParaRPr lang="en-US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371112" y="531520"/>
            <a:ext cx="8153400" cy="9906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Get the tool creating Android Apps</a:t>
            </a:r>
            <a:endParaRPr lang="en-GB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5267" y="1534999"/>
            <a:ext cx="5097294" cy="2548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1961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 txBox="1">
            <a:spLocks noChangeArrowheads="1"/>
          </p:cNvSpPr>
          <p:nvPr/>
        </p:nvSpPr>
        <p:spPr>
          <a:xfrm>
            <a:off x="371112" y="4951378"/>
            <a:ext cx="8385605" cy="1404971"/>
          </a:xfrm>
          <a:prstGeom prst="rect">
            <a:avLst/>
          </a:prstGeom>
        </p:spPr>
        <p:txBody>
          <a:bodyPr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lnSpc>
                <a:spcPct val="130000"/>
              </a:lnSpc>
              <a:buNone/>
            </a:pPr>
            <a:r>
              <a:rPr lang="en-US" sz="4000" b="1" dirty="0"/>
              <a:t>Android Studio will help you install it</a:t>
            </a:r>
            <a:endParaRPr lang="en-US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371112" y="531520"/>
            <a:ext cx="8153400" cy="9906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Also install Android SDK</a:t>
            </a:r>
            <a:endParaRPr lang="en-GB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7099" y="1382949"/>
            <a:ext cx="3461426" cy="3230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0650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371112" y="531519"/>
            <a:ext cx="1866250" cy="412802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Create an app to show Hello World</a:t>
            </a:r>
            <a:endParaRPr lang="en-GB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1096" y="323773"/>
            <a:ext cx="5992111" cy="5814379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667327" y="3307404"/>
            <a:ext cx="3180945" cy="33074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257301" y="2595533"/>
            <a:ext cx="225414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rgbClr val="FF0000"/>
                </a:solidFill>
              </a:rPr>
              <a:t>Click this</a:t>
            </a:r>
          </a:p>
        </p:txBody>
      </p:sp>
    </p:spTree>
    <p:extLst>
      <p:ext uri="{BB962C8B-B14F-4D97-AF65-F5344CB8AC3E}">
        <p14:creationId xmlns:p14="http://schemas.microsoft.com/office/powerpoint/2010/main" val="13788478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371112" y="531520"/>
            <a:ext cx="1418777" cy="410857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Input app info</a:t>
            </a:r>
            <a:endParaRPr lang="en-GB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9889" y="260936"/>
            <a:ext cx="5612860" cy="5907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3256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371112" y="531520"/>
            <a:ext cx="1418777" cy="410857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Min API</a:t>
            </a:r>
          </a:p>
          <a:p>
            <a:endParaRPr lang="en-GB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7595" y="204280"/>
            <a:ext cx="5725154" cy="602598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677595" y="1955261"/>
            <a:ext cx="729130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FF0000"/>
                </a:solidFill>
              </a:rPr>
              <a:t>Must be lower than devices!</a:t>
            </a:r>
          </a:p>
        </p:txBody>
      </p:sp>
    </p:spTree>
    <p:extLst>
      <p:ext uri="{BB962C8B-B14F-4D97-AF65-F5344CB8AC3E}">
        <p14:creationId xmlns:p14="http://schemas.microsoft.com/office/powerpoint/2010/main" val="15703784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2143" y="155642"/>
            <a:ext cx="5818357" cy="6206247"/>
          </a:xfrm>
          <a:prstGeom prst="rect">
            <a:avLst/>
          </a:prstGeom>
        </p:spPr>
      </p:pic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531520"/>
            <a:ext cx="2033081" cy="410857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/>
              <a:t>Activity</a:t>
            </a:r>
            <a:endParaRPr lang="en-US" b="1" dirty="0"/>
          </a:p>
          <a:p>
            <a:endParaRPr lang="en-GB" b="1" dirty="0"/>
          </a:p>
        </p:txBody>
      </p:sp>
      <p:sp>
        <p:nvSpPr>
          <p:cNvPr id="5" name="TextBox 4"/>
          <p:cNvSpPr txBox="1"/>
          <p:nvPr/>
        </p:nvSpPr>
        <p:spPr>
          <a:xfrm>
            <a:off x="2033081" y="5379398"/>
            <a:ext cx="729130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FF0000"/>
                </a:solidFill>
              </a:rPr>
              <a:t>Choose empty</a:t>
            </a:r>
          </a:p>
        </p:txBody>
      </p:sp>
      <p:sp>
        <p:nvSpPr>
          <p:cNvPr id="7" name="Rectangle 6"/>
          <p:cNvSpPr/>
          <p:nvPr/>
        </p:nvSpPr>
        <p:spPr>
          <a:xfrm>
            <a:off x="1832143" y="3404679"/>
            <a:ext cx="2033081" cy="215954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4537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3859" y="175098"/>
            <a:ext cx="6722550" cy="623611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27243" y="5311304"/>
            <a:ext cx="729130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FF0000"/>
                </a:solidFill>
              </a:rPr>
              <a:t>Keep the default and finish</a:t>
            </a:r>
          </a:p>
        </p:txBody>
      </p:sp>
    </p:spTree>
    <p:extLst>
      <p:ext uri="{BB962C8B-B14F-4D97-AF65-F5344CB8AC3E}">
        <p14:creationId xmlns:p14="http://schemas.microsoft.com/office/powerpoint/2010/main" val="17232096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245141" y="390945"/>
            <a:ext cx="729130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FF0000"/>
                </a:solidFill>
              </a:rPr>
              <a:t>Click this to run the app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691" y="1407053"/>
            <a:ext cx="8885356" cy="274638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626468" y="1760433"/>
            <a:ext cx="817123" cy="61284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6651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3"/>
          <p:cNvSpPr>
            <a:spLocks noGrp="1" noChangeArrowheads="1"/>
          </p:cNvSpPr>
          <p:nvPr>
            <p:ph type="title"/>
          </p:nvPr>
        </p:nvSpPr>
        <p:spPr>
          <a:xfrm>
            <a:off x="387282" y="306760"/>
            <a:ext cx="7886700" cy="1325563"/>
          </a:xfrm>
        </p:spPr>
        <p:txBody>
          <a:bodyPr>
            <a:normAutofit/>
          </a:bodyPr>
          <a:lstStyle/>
          <a:p>
            <a:r>
              <a:rPr lang="en-US" sz="4800" b="1" dirty="0"/>
              <a:t>Welcome!</a:t>
            </a:r>
          </a:p>
        </p:txBody>
      </p:sp>
      <p:sp>
        <p:nvSpPr>
          <p:cNvPr id="8196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387282" y="1476275"/>
            <a:ext cx="8369435" cy="4880075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4400" b="1" dirty="0"/>
              <a:t>Outcomes of this tutorial:</a:t>
            </a:r>
            <a:endParaRPr lang="en-US" sz="4000" b="1" dirty="0"/>
          </a:p>
          <a:p>
            <a:pPr marL="1200150" lvl="1" indent="-742950">
              <a:lnSpc>
                <a:spcPct val="150000"/>
              </a:lnSpc>
              <a:buFont typeface="+mj-lt"/>
              <a:buAutoNum type="arabicPeriod"/>
            </a:pPr>
            <a:r>
              <a:rPr lang="en-US" sz="4000" b="1" dirty="0"/>
              <a:t>Know the platform - Android</a:t>
            </a:r>
          </a:p>
          <a:p>
            <a:pPr marL="1200150" lvl="1" indent="-742950">
              <a:lnSpc>
                <a:spcPct val="150000"/>
              </a:lnSpc>
              <a:buFont typeface="+mj-lt"/>
              <a:buAutoNum type="arabicPeriod"/>
            </a:pPr>
            <a:r>
              <a:rPr lang="en-US" sz="4000" b="1" dirty="0"/>
              <a:t>Know how Android Apps work</a:t>
            </a:r>
          </a:p>
          <a:p>
            <a:pPr marL="1200150" lvl="1" indent="-742950">
              <a:lnSpc>
                <a:spcPct val="150000"/>
              </a:lnSpc>
              <a:buFont typeface="+mj-lt"/>
              <a:buAutoNum type="arabicPeriod"/>
            </a:pPr>
            <a:r>
              <a:rPr lang="en-US" sz="4000" b="1" dirty="0"/>
              <a:t>Create your first Android app</a:t>
            </a:r>
          </a:p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/>
          <a:lstStyle/>
          <a:p>
            <a:fld id="{3FE3F4C4-28DE-7543-A855-3C99761ABB09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06980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4877" y="515155"/>
            <a:ext cx="3800929" cy="6858000"/>
          </a:xfrm>
          <a:prstGeom prst="rect">
            <a:avLst/>
          </a:prstGeom>
        </p:spPr>
      </p:pic>
      <p:sp>
        <p:nvSpPr>
          <p:cNvPr id="7" name="Subtitle 2"/>
          <p:cNvSpPr txBox="1">
            <a:spLocks/>
          </p:cNvSpPr>
          <p:nvPr/>
        </p:nvSpPr>
        <p:spPr>
          <a:xfrm>
            <a:off x="0" y="1741252"/>
            <a:ext cx="3754877" cy="391051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4000" b="1" dirty="0"/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418290" y="797669"/>
            <a:ext cx="2684833" cy="4640094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400" b="1" dirty="0"/>
              <a:t>E.g., Create an Emulator and run</a:t>
            </a:r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11386671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/>
          <p:cNvSpPr txBox="1">
            <a:spLocks/>
          </p:cNvSpPr>
          <p:nvPr/>
        </p:nvSpPr>
        <p:spPr>
          <a:xfrm>
            <a:off x="0" y="690664"/>
            <a:ext cx="8793804" cy="496110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4000" b="1" dirty="0"/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145915" y="690664"/>
            <a:ext cx="8842442" cy="5116749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4400" b="1" dirty="0"/>
              <a:t>Homework: Run the app on a real device (phone/tablet)</a:t>
            </a:r>
          </a:p>
          <a:p>
            <a:pPr marL="0" indent="0" algn="just">
              <a:buNone/>
            </a:pPr>
            <a:r>
              <a:rPr lang="en-US" sz="4400" b="1" dirty="0"/>
              <a:t>Hint: &lt;How to Enable USB Debugging Mode on Android&gt;</a:t>
            </a:r>
          </a:p>
          <a:p>
            <a:pPr marL="0" indent="0" algn="just">
              <a:buNone/>
            </a:pPr>
            <a:r>
              <a:rPr lang="en-US" sz="4400" dirty="0"/>
              <a:t>https://</a:t>
            </a:r>
            <a:r>
              <a:rPr lang="en-US" sz="4400" dirty="0" err="1"/>
              <a:t>www.kingoapp.com</a:t>
            </a:r>
            <a:r>
              <a:rPr lang="en-US" sz="4400" dirty="0"/>
              <a:t>/root-tutorials/how-to-enable-</a:t>
            </a:r>
            <a:r>
              <a:rPr lang="en-US" sz="4400" dirty="0" err="1"/>
              <a:t>usb</a:t>
            </a:r>
            <a:r>
              <a:rPr lang="en-US" sz="4400" dirty="0"/>
              <a:t>-debugging-mode-on-</a:t>
            </a:r>
            <a:r>
              <a:rPr lang="en-US" sz="4400" dirty="0" err="1"/>
              <a:t>android.htm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9533810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/>
          <p:cNvSpPr txBox="1">
            <a:spLocks/>
          </p:cNvSpPr>
          <p:nvPr/>
        </p:nvSpPr>
        <p:spPr>
          <a:xfrm>
            <a:off x="0" y="1089498"/>
            <a:ext cx="8793804" cy="4562272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4000" b="1" dirty="0"/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145915" y="272375"/>
            <a:ext cx="8842442" cy="992221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4400" b="1" dirty="0"/>
              <a:t>Implement your app </a:t>
            </a:r>
            <a:endParaRPr lang="en-US" sz="4000" dirty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505839" y="1264596"/>
            <a:ext cx="8482518" cy="5116749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4400" b="1" dirty="0"/>
              <a:t>Add some Java code in </a:t>
            </a:r>
            <a:r>
              <a:rPr lang="en-US" sz="4000" dirty="0" err="1">
                <a:solidFill>
                  <a:srgbClr val="FF0000"/>
                </a:solidFill>
              </a:rPr>
              <a:t>onCreate</a:t>
            </a:r>
            <a:r>
              <a:rPr lang="en-US" sz="4000" dirty="0">
                <a:solidFill>
                  <a:srgbClr val="FF0000"/>
                </a:solidFill>
              </a:rPr>
              <a:t>()</a:t>
            </a:r>
          </a:p>
          <a:p>
            <a:pPr marL="0" indent="0" algn="just">
              <a:buNone/>
            </a:pPr>
            <a:r>
              <a:rPr lang="en-US" sz="4000" dirty="0"/>
              <a:t>E.g.:</a:t>
            </a:r>
          </a:p>
          <a:p>
            <a:pPr marL="0" indent="0">
              <a:buNone/>
            </a:pPr>
            <a:r>
              <a:rPr lang="en-US" sz="4000" b="1" dirty="0" err="1"/>
              <a:t>int</a:t>
            </a:r>
            <a:r>
              <a:rPr lang="en-US" sz="4000" b="1" dirty="0"/>
              <a:t> </a:t>
            </a:r>
            <a:r>
              <a:rPr lang="en-US" sz="4000" b="1" dirty="0" err="1"/>
              <a:t>intA</a:t>
            </a:r>
            <a:r>
              <a:rPr lang="en-US" sz="4000" b="1" dirty="0"/>
              <a:t> = 0;</a:t>
            </a:r>
            <a:br>
              <a:rPr lang="en-US" sz="4000" b="1" dirty="0"/>
            </a:br>
            <a:r>
              <a:rPr lang="en-US" sz="4000" b="1" dirty="0" err="1"/>
              <a:t>int</a:t>
            </a:r>
            <a:r>
              <a:rPr lang="en-US" sz="4000" b="1" dirty="0"/>
              <a:t> </a:t>
            </a:r>
            <a:r>
              <a:rPr lang="en-US" sz="4000" b="1" dirty="0" err="1"/>
              <a:t>intB</a:t>
            </a:r>
            <a:r>
              <a:rPr lang="en-US" sz="4000" b="1" dirty="0"/>
              <a:t> = 1;</a:t>
            </a:r>
            <a:br>
              <a:rPr lang="en-US" sz="4000" b="1" dirty="0"/>
            </a:br>
            <a:r>
              <a:rPr lang="en-US" sz="4000" b="1" dirty="0" err="1"/>
              <a:t>Log.</a:t>
            </a:r>
            <a:r>
              <a:rPr lang="en-US" sz="4000" b="1" i="1" dirty="0" err="1"/>
              <a:t>d</a:t>
            </a:r>
            <a:r>
              <a:rPr lang="en-US" sz="4000" b="1" dirty="0"/>
              <a:t>("</a:t>
            </a:r>
            <a:r>
              <a:rPr lang="en-US" sz="4000" b="1" dirty="0" err="1"/>
              <a:t>MyApp</a:t>
            </a:r>
            <a:r>
              <a:rPr lang="en-US" sz="4000" b="1" dirty="0"/>
              <a:t>","value of A + B =" + (</a:t>
            </a:r>
            <a:r>
              <a:rPr lang="en-US" sz="4000" b="1" dirty="0" err="1"/>
              <a:t>intA+intB</a:t>
            </a:r>
            <a:r>
              <a:rPr lang="en-US" sz="4000" b="1" dirty="0"/>
              <a:t>));</a:t>
            </a:r>
            <a:br>
              <a:rPr lang="en-US" sz="4000" b="1" dirty="0"/>
            </a:br>
            <a:br>
              <a:rPr lang="en-US" sz="4000" b="1" dirty="0"/>
            </a:br>
            <a:r>
              <a:rPr lang="en-US" sz="4000" b="1" dirty="0" err="1"/>
              <a:t>Log.</a:t>
            </a:r>
            <a:r>
              <a:rPr lang="en-US" sz="4000" b="1" i="1" dirty="0" err="1"/>
              <a:t>d</a:t>
            </a:r>
            <a:r>
              <a:rPr lang="en-US" sz="4000" b="1" dirty="0"/>
              <a:t>("</a:t>
            </a:r>
            <a:r>
              <a:rPr lang="en-US" sz="4000" b="1" dirty="0" err="1"/>
              <a:t>MyApp</a:t>
            </a:r>
            <a:r>
              <a:rPr lang="en-US" sz="4000" b="1" dirty="0"/>
              <a:t>","line number =" + 18);</a:t>
            </a:r>
          </a:p>
          <a:p>
            <a:pPr marL="0" indent="0" algn="just">
              <a:buNone/>
            </a:pP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4248101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/>
          <p:cNvSpPr txBox="1">
            <a:spLocks/>
          </p:cNvSpPr>
          <p:nvPr/>
        </p:nvSpPr>
        <p:spPr>
          <a:xfrm>
            <a:off x="0" y="1089498"/>
            <a:ext cx="8793804" cy="4562272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4000" b="1" dirty="0"/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145915" y="272375"/>
            <a:ext cx="8842442" cy="992221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4400" b="1" dirty="0" err="1"/>
              <a:t>Log.</a:t>
            </a:r>
            <a:r>
              <a:rPr lang="en-US" sz="4400" b="1" i="1" dirty="0" err="1"/>
              <a:t>d</a:t>
            </a:r>
            <a:r>
              <a:rPr lang="en-US" sz="4400" b="1" dirty="0"/>
              <a:t>(””,””) for Debugging</a:t>
            </a:r>
            <a:endParaRPr lang="en-US" sz="4000" dirty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505839" y="1264596"/>
            <a:ext cx="8482518" cy="5116749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endParaRPr lang="en-US" sz="4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278" y="1721795"/>
            <a:ext cx="8037247" cy="1468876"/>
          </a:xfrm>
          <a:prstGeom prst="rect">
            <a:avLst/>
          </a:prstGeom>
        </p:spPr>
      </p:pic>
      <p:sp>
        <p:nvSpPr>
          <p:cNvPr id="6" name="Subtitle 2"/>
          <p:cNvSpPr txBox="1">
            <a:spLocks/>
          </p:cNvSpPr>
          <p:nvPr/>
        </p:nvSpPr>
        <p:spPr>
          <a:xfrm>
            <a:off x="505839" y="1089498"/>
            <a:ext cx="8482518" cy="632297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4400" b="1" dirty="0"/>
              <a:t>In Android Monitor (bottom bar)</a:t>
            </a:r>
            <a:endParaRPr lang="en-US" sz="4000" dirty="0"/>
          </a:p>
        </p:txBody>
      </p:sp>
      <p:sp>
        <p:nvSpPr>
          <p:cNvPr id="9" name="Subtitle 2"/>
          <p:cNvSpPr txBox="1">
            <a:spLocks/>
          </p:cNvSpPr>
          <p:nvPr/>
        </p:nvSpPr>
        <p:spPr>
          <a:xfrm>
            <a:off x="505839" y="3331721"/>
            <a:ext cx="8482518" cy="632297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4400" b="1" dirty="0"/>
              <a:t>It shows </a:t>
            </a:r>
            <a:r>
              <a:rPr lang="en-US" sz="4400" b="1"/>
              <a:t>the output:</a:t>
            </a:r>
            <a:endParaRPr lang="en-US" sz="4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615" y="4230719"/>
            <a:ext cx="7953041" cy="1236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1305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/>
          <p:cNvSpPr txBox="1">
            <a:spLocks/>
          </p:cNvSpPr>
          <p:nvPr/>
        </p:nvSpPr>
        <p:spPr>
          <a:xfrm>
            <a:off x="0" y="1089498"/>
            <a:ext cx="8793804" cy="4562272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4000" b="1" dirty="0"/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145915" y="418289"/>
            <a:ext cx="8842442" cy="992221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4000" b="1" dirty="0"/>
              <a:t>Add more activities?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25244"/>
            <a:ext cx="9152258" cy="258878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924128" y="3064213"/>
            <a:ext cx="5875506" cy="61284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45915" y="1135478"/>
            <a:ext cx="811815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FF0000"/>
                </a:solidFill>
              </a:rPr>
              <a:t>[Right Click] your project package, then everything is easy</a:t>
            </a:r>
          </a:p>
        </p:txBody>
      </p:sp>
    </p:spTree>
    <p:extLst>
      <p:ext uri="{BB962C8B-B14F-4D97-AF65-F5344CB8AC3E}">
        <p14:creationId xmlns:p14="http://schemas.microsoft.com/office/powerpoint/2010/main" val="17779012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00" y="254000"/>
            <a:ext cx="8039100" cy="6337300"/>
          </a:xfrm>
          <a:prstGeom prst="rect">
            <a:avLst/>
          </a:prstGeom>
        </p:spPr>
      </p:pic>
      <p:sp>
        <p:nvSpPr>
          <p:cNvPr id="7" name="Subtitle 2"/>
          <p:cNvSpPr txBox="1">
            <a:spLocks/>
          </p:cNvSpPr>
          <p:nvPr/>
        </p:nvSpPr>
        <p:spPr>
          <a:xfrm>
            <a:off x="0" y="1089498"/>
            <a:ext cx="8793804" cy="4562272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4000" b="1" dirty="0"/>
          </a:p>
        </p:txBody>
      </p:sp>
      <p:sp>
        <p:nvSpPr>
          <p:cNvPr id="6" name="Rectangle 5"/>
          <p:cNvSpPr/>
          <p:nvPr/>
        </p:nvSpPr>
        <p:spPr>
          <a:xfrm>
            <a:off x="5564221" y="4455268"/>
            <a:ext cx="3132307" cy="38910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55514" y="6278915"/>
            <a:ext cx="2989635" cy="28507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772" y="218061"/>
            <a:ext cx="5129449" cy="38910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612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564" y="2355715"/>
            <a:ext cx="8656860" cy="2128736"/>
          </a:xfrm>
          <a:prstGeom prst="rect">
            <a:avLst/>
          </a:prstGeom>
        </p:spPr>
      </p:pic>
      <p:sp>
        <p:nvSpPr>
          <p:cNvPr id="7" name="Subtitle 2"/>
          <p:cNvSpPr txBox="1">
            <a:spLocks/>
          </p:cNvSpPr>
          <p:nvPr/>
        </p:nvSpPr>
        <p:spPr>
          <a:xfrm>
            <a:off x="0" y="1089498"/>
            <a:ext cx="8793804" cy="4562272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4000" b="1" dirty="0"/>
          </a:p>
        </p:txBody>
      </p:sp>
      <p:sp>
        <p:nvSpPr>
          <p:cNvPr id="11" name="Rectangle 10"/>
          <p:cNvSpPr/>
          <p:nvPr/>
        </p:nvSpPr>
        <p:spPr>
          <a:xfrm>
            <a:off x="1037887" y="3010710"/>
            <a:ext cx="5683926" cy="63716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45915" y="1135478"/>
            <a:ext cx="811815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FF0000"/>
                </a:solidFill>
              </a:rPr>
              <a:t>Now you have 2 activities</a:t>
            </a:r>
          </a:p>
        </p:txBody>
      </p:sp>
    </p:spTree>
    <p:extLst>
      <p:ext uri="{BB962C8B-B14F-4D97-AF65-F5344CB8AC3E}">
        <p14:creationId xmlns:p14="http://schemas.microsoft.com/office/powerpoint/2010/main" val="14452332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/>
          <p:cNvSpPr txBox="1">
            <a:spLocks/>
          </p:cNvSpPr>
          <p:nvPr/>
        </p:nvSpPr>
        <p:spPr>
          <a:xfrm>
            <a:off x="0" y="1857982"/>
            <a:ext cx="8793804" cy="3793787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4000" b="1" dirty="0"/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233464" y="778212"/>
            <a:ext cx="8842442" cy="5486401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4000" b="1" dirty="0"/>
              <a:t>Link them together!</a:t>
            </a:r>
          </a:p>
          <a:p>
            <a:pPr marL="0" indent="0" algn="just">
              <a:buNone/>
            </a:pPr>
            <a:endParaRPr lang="en-US" sz="4000" b="1" dirty="0"/>
          </a:p>
          <a:p>
            <a:pPr marL="0" indent="0" algn="just">
              <a:buNone/>
            </a:pPr>
            <a:r>
              <a:rPr lang="en-US" sz="4000" b="1" dirty="0"/>
              <a:t>So let Activity 1 have a button.</a:t>
            </a:r>
          </a:p>
          <a:p>
            <a:pPr marL="0" indent="0" algn="just">
              <a:buNone/>
            </a:pPr>
            <a:endParaRPr lang="en-US" sz="4000" b="1" dirty="0"/>
          </a:p>
          <a:p>
            <a:pPr marL="0" indent="0" algn="just">
              <a:buNone/>
            </a:pPr>
            <a:r>
              <a:rPr lang="en-US" sz="4000" b="1" dirty="0"/>
              <a:t>Press that button to jump to Activity 2</a:t>
            </a:r>
          </a:p>
        </p:txBody>
      </p:sp>
    </p:spTree>
    <p:extLst>
      <p:ext uri="{BB962C8B-B14F-4D97-AF65-F5344CB8AC3E}">
        <p14:creationId xmlns:p14="http://schemas.microsoft.com/office/powerpoint/2010/main" val="10012770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/>
          <p:cNvSpPr txBox="1">
            <a:spLocks/>
          </p:cNvSpPr>
          <p:nvPr/>
        </p:nvSpPr>
        <p:spPr>
          <a:xfrm>
            <a:off x="0" y="1089498"/>
            <a:ext cx="8793804" cy="4562272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4000" b="1" dirty="0"/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233464" y="778212"/>
            <a:ext cx="8842442" cy="5486401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4000" b="1" dirty="0"/>
              <a:t>Add a button to the UI of Activity 1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385" y="2511896"/>
            <a:ext cx="8020772" cy="358209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55642" y="1300236"/>
            <a:ext cx="863816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FF0000"/>
                </a:solidFill>
              </a:rPr>
              <a:t>In [project folder], go to res-&gt;layout</a:t>
            </a:r>
          </a:p>
        </p:txBody>
      </p:sp>
      <p:sp>
        <p:nvSpPr>
          <p:cNvPr id="10" name="Rectangle 9"/>
          <p:cNvSpPr/>
          <p:nvPr/>
        </p:nvSpPr>
        <p:spPr>
          <a:xfrm>
            <a:off x="2740228" y="4674140"/>
            <a:ext cx="5683926" cy="63716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4280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/>
          <p:cNvSpPr txBox="1">
            <a:spLocks/>
          </p:cNvSpPr>
          <p:nvPr/>
        </p:nvSpPr>
        <p:spPr>
          <a:xfrm>
            <a:off x="0" y="1089498"/>
            <a:ext cx="8793804" cy="4562272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40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409" y="340468"/>
            <a:ext cx="7406820" cy="5755902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>
            <a:off x="3219855" y="1167319"/>
            <a:ext cx="3200400" cy="370623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6264613" y="2577831"/>
            <a:ext cx="2373549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FF0000"/>
                </a:solidFill>
              </a:rPr>
              <a:t>Drag a button to the UI</a:t>
            </a:r>
          </a:p>
        </p:txBody>
      </p:sp>
    </p:spTree>
    <p:extLst>
      <p:ext uri="{BB962C8B-B14F-4D97-AF65-F5344CB8AC3E}">
        <p14:creationId xmlns:p14="http://schemas.microsoft.com/office/powerpoint/2010/main" val="15536007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8" descr="http://upload.wikimedia.org/wikipedia/commons/thumb/d/d7/Android_robot.svg/512px-Android_robot.svg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09711" y="1945530"/>
            <a:ext cx="2629779" cy="3086910"/>
          </a:xfrm>
          <a:prstGeom prst="rect">
            <a:avLst/>
          </a:prstGeom>
          <a:noFill/>
        </p:spPr>
      </p:pic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369457" y="539884"/>
            <a:ext cx="8153400" cy="9906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1. Android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9582624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/>
          <p:cNvSpPr txBox="1">
            <a:spLocks/>
          </p:cNvSpPr>
          <p:nvPr/>
        </p:nvSpPr>
        <p:spPr>
          <a:xfrm>
            <a:off x="0" y="1089498"/>
            <a:ext cx="8793804" cy="4562272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40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145915" y="282103"/>
            <a:ext cx="8647889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FF0000"/>
                </a:solidFill>
              </a:rPr>
              <a:t>Change the button ID if you want. Make sure every UI item has its [UNIQUE] ID! (also understandable to avoid bugs!)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985" y="3453319"/>
            <a:ext cx="8044607" cy="2577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650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564" y="2355715"/>
            <a:ext cx="8656860" cy="2128736"/>
          </a:xfrm>
          <a:prstGeom prst="rect">
            <a:avLst/>
          </a:prstGeom>
        </p:spPr>
      </p:pic>
      <p:sp>
        <p:nvSpPr>
          <p:cNvPr id="7" name="Subtitle 2"/>
          <p:cNvSpPr txBox="1">
            <a:spLocks/>
          </p:cNvSpPr>
          <p:nvPr/>
        </p:nvSpPr>
        <p:spPr>
          <a:xfrm>
            <a:off x="0" y="1089498"/>
            <a:ext cx="8793804" cy="4562272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4000" b="1" dirty="0"/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301558" y="505838"/>
            <a:ext cx="8842442" cy="5486401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4000" b="1" dirty="0"/>
              <a:t>Go back to </a:t>
            </a:r>
            <a:r>
              <a:rPr lang="en-US" sz="4000" b="1" dirty="0" err="1"/>
              <a:t>MainActivity.java</a:t>
            </a:r>
            <a:endParaRPr lang="en-US" sz="4000" b="1" dirty="0"/>
          </a:p>
        </p:txBody>
      </p:sp>
      <p:sp>
        <p:nvSpPr>
          <p:cNvPr id="10" name="Rectangle 9"/>
          <p:cNvSpPr/>
          <p:nvPr/>
        </p:nvSpPr>
        <p:spPr>
          <a:xfrm>
            <a:off x="1629572" y="3698944"/>
            <a:ext cx="5683926" cy="63716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5451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/>
          <p:cNvSpPr txBox="1">
            <a:spLocks/>
          </p:cNvSpPr>
          <p:nvPr/>
        </p:nvSpPr>
        <p:spPr>
          <a:xfrm>
            <a:off x="0" y="1050588"/>
            <a:ext cx="8793804" cy="4562272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4000" b="1" dirty="0"/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301558" y="505838"/>
            <a:ext cx="8842442" cy="836579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4000" b="1" dirty="0"/>
              <a:t>Add the code for the button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289" y="1424832"/>
            <a:ext cx="6899226" cy="1588311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240465" y="2375982"/>
            <a:ext cx="5683926" cy="63716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502" y="3392251"/>
            <a:ext cx="6654800" cy="184150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6446272" y="4664684"/>
            <a:ext cx="1278030" cy="56906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45915" y="5284469"/>
            <a:ext cx="877434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FF0000"/>
                </a:solidFill>
              </a:rPr>
              <a:t>Android Studio auto import the class</a:t>
            </a:r>
          </a:p>
        </p:txBody>
      </p:sp>
    </p:spTree>
    <p:extLst>
      <p:ext uri="{BB962C8B-B14F-4D97-AF65-F5344CB8AC3E}">
        <p14:creationId xmlns:p14="http://schemas.microsoft.com/office/powerpoint/2010/main" val="10352912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/>
          <p:cNvSpPr txBox="1">
            <a:spLocks/>
          </p:cNvSpPr>
          <p:nvPr/>
        </p:nvSpPr>
        <p:spPr>
          <a:xfrm>
            <a:off x="0" y="1050588"/>
            <a:ext cx="8793804" cy="4562272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4000" b="1" dirty="0"/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301558" y="505838"/>
            <a:ext cx="8842442" cy="836579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4000" b="1" dirty="0"/>
              <a:t>Link the button from UI to logic layer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94553" y="1117726"/>
            <a:ext cx="877434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FF0000"/>
                </a:solidFill>
              </a:rPr>
              <a:t>Do it in </a:t>
            </a:r>
            <a:r>
              <a:rPr lang="en-US" sz="4400" b="1" dirty="0" err="1">
                <a:solidFill>
                  <a:srgbClr val="FF0000"/>
                </a:solidFill>
              </a:rPr>
              <a:t>onCreate</a:t>
            </a:r>
            <a:r>
              <a:rPr lang="en-US" sz="4400" b="1" dirty="0">
                <a:solidFill>
                  <a:srgbClr val="FF0000"/>
                </a:solidFill>
              </a:rPr>
              <a:t>()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87167"/>
            <a:ext cx="9105090" cy="140078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75098" y="4065684"/>
            <a:ext cx="877434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FF0000"/>
                </a:solidFill>
              </a:rPr>
              <a:t>(Type) </a:t>
            </a:r>
            <a:r>
              <a:rPr lang="en-US" sz="5400" b="1" dirty="0" err="1">
                <a:solidFill>
                  <a:srgbClr val="FF0000"/>
                </a:solidFill>
              </a:rPr>
              <a:t>findViewByID</a:t>
            </a:r>
            <a:r>
              <a:rPr lang="en-US" sz="5400" b="1" dirty="0">
                <a:solidFill>
                  <a:srgbClr val="FF0000"/>
                </a:solidFill>
              </a:rPr>
              <a:t>(R.id.#</a:t>
            </a:r>
            <a:r>
              <a:rPr lang="en-US" sz="5400" b="1" dirty="0" err="1">
                <a:solidFill>
                  <a:srgbClr val="FF0000"/>
                </a:solidFill>
              </a:rPr>
              <a:t>itemID</a:t>
            </a:r>
            <a:r>
              <a:rPr lang="en-US" sz="5400" b="1" dirty="0">
                <a:solidFill>
                  <a:srgbClr val="FF0000"/>
                </a:solidFill>
              </a:rPr>
              <a:t>#)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2733472" y="3287950"/>
            <a:ext cx="1663430" cy="1654897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2493033" y="3244334"/>
            <a:ext cx="41579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solidFill>
                  <a:srgbClr val="808080"/>
                </a:solidFill>
              </a:rPr>
              <a:t>//</a:t>
            </a:r>
            <a:r>
              <a:rPr lang="en-US" i="1" dirty="0" err="1">
                <a:solidFill>
                  <a:srgbClr val="808080"/>
                </a:solidFill>
              </a:rPr>
              <a:t>intent.putExtra</a:t>
            </a:r>
            <a:r>
              <a:rPr lang="en-US" i="1" dirty="0">
                <a:solidFill>
                  <a:srgbClr val="808080"/>
                </a:solidFill>
              </a:rPr>
              <a:t>("</a:t>
            </a:r>
            <a:r>
              <a:rPr lang="en-US" i="1" dirty="0" err="1">
                <a:solidFill>
                  <a:srgbClr val="808080"/>
                </a:solidFill>
              </a:rPr>
              <a:t>keyOne</a:t>
            </a:r>
            <a:r>
              <a:rPr lang="en-US" i="1" dirty="0">
                <a:solidFill>
                  <a:srgbClr val="808080"/>
                </a:solidFill>
              </a:rPr>
              <a:t>","Hello world");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47785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/>
          <p:cNvSpPr txBox="1">
            <a:spLocks/>
          </p:cNvSpPr>
          <p:nvPr/>
        </p:nvSpPr>
        <p:spPr>
          <a:xfrm>
            <a:off x="0" y="1050588"/>
            <a:ext cx="8793804" cy="4562272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4000" b="1" dirty="0"/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301558" y="505838"/>
            <a:ext cx="8842442" cy="836579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4000" b="1" dirty="0"/>
              <a:t>Add the code to jump from 1 to 2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94553" y="1215481"/>
            <a:ext cx="877434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/>
              <a:t>button.setOnClickListener</a:t>
            </a:r>
            <a:r>
              <a:rPr lang="en-US" sz="3200" dirty="0"/>
              <a:t>(</a:t>
            </a:r>
            <a:r>
              <a:rPr lang="en-US" sz="3200" b="1" dirty="0"/>
              <a:t>new </a:t>
            </a:r>
            <a:r>
              <a:rPr lang="en-US" sz="3200" dirty="0" err="1"/>
              <a:t>View.OnClickListener</a:t>
            </a:r>
            <a:r>
              <a:rPr lang="en-US" sz="3200" dirty="0"/>
              <a:t>() {</a:t>
            </a:r>
            <a:br>
              <a:rPr lang="en-US" sz="3200" dirty="0"/>
            </a:br>
            <a:r>
              <a:rPr lang="en-US" sz="3200" dirty="0"/>
              <a:t>    @Override</a:t>
            </a:r>
            <a:br>
              <a:rPr lang="en-US" sz="3200" dirty="0"/>
            </a:br>
            <a:r>
              <a:rPr lang="en-US" sz="3200" dirty="0"/>
              <a:t>    </a:t>
            </a:r>
            <a:r>
              <a:rPr lang="en-US" sz="3200" b="1" dirty="0"/>
              <a:t>public void </a:t>
            </a:r>
            <a:r>
              <a:rPr lang="en-US" sz="3200" dirty="0" err="1"/>
              <a:t>onClick</a:t>
            </a:r>
            <a:r>
              <a:rPr lang="en-US" sz="3200" dirty="0"/>
              <a:t>(View v) {</a:t>
            </a:r>
            <a:br>
              <a:rPr lang="en-US" sz="3200" dirty="0"/>
            </a:br>
            <a:r>
              <a:rPr lang="en-US" sz="3200" dirty="0"/>
              <a:t>        </a:t>
            </a:r>
            <a:r>
              <a:rPr lang="en-US" sz="3200" i="1" dirty="0"/>
              <a:t>// move from </a:t>
            </a:r>
            <a:r>
              <a:rPr lang="en-US" sz="3200" i="1" dirty="0" err="1"/>
              <a:t>ActivityOne</a:t>
            </a:r>
            <a:r>
              <a:rPr lang="en-US" sz="3200" i="1" dirty="0"/>
              <a:t> to </a:t>
            </a:r>
            <a:r>
              <a:rPr lang="en-US" sz="3200" i="1" dirty="0" err="1"/>
              <a:t>ActivityTwo</a:t>
            </a:r>
            <a:br>
              <a:rPr lang="en-US" sz="3200" i="1" dirty="0"/>
            </a:br>
            <a:r>
              <a:rPr lang="en-US" sz="3200" i="1" dirty="0"/>
              <a:t>        </a:t>
            </a:r>
            <a:r>
              <a:rPr lang="en-US" sz="3200" dirty="0"/>
              <a:t>Intent intent = </a:t>
            </a:r>
            <a:r>
              <a:rPr lang="en-US" sz="3200" b="1" dirty="0"/>
              <a:t>new </a:t>
            </a:r>
            <a:r>
              <a:rPr lang="en-US" sz="3200" dirty="0"/>
              <a:t>Intent(</a:t>
            </a:r>
            <a:r>
              <a:rPr lang="en-US" sz="3200" dirty="0" err="1"/>
              <a:t>MainActivity.</a:t>
            </a:r>
            <a:r>
              <a:rPr lang="en-US" sz="3200" b="1" dirty="0" err="1"/>
              <a:t>this</a:t>
            </a:r>
            <a:r>
              <a:rPr lang="en-US" sz="3200" dirty="0"/>
              <a:t>,</a:t>
            </a:r>
            <a:br>
              <a:rPr lang="en-US" sz="3200" dirty="0"/>
            </a:br>
            <a:r>
              <a:rPr lang="en-US" sz="3200" dirty="0"/>
              <a:t>                Main2Activity.</a:t>
            </a:r>
            <a:r>
              <a:rPr lang="en-US" sz="3200" b="1" dirty="0"/>
              <a:t>class</a:t>
            </a:r>
            <a:r>
              <a:rPr lang="en-US" sz="3200" dirty="0"/>
              <a:t>);</a:t>
            </a:r>
            <a:br>
              <a:rPr lang="en-US" sz="3200" dirty="0"/>
            </a:br>
            <a:r>
              <a:rPr lang="en-US" sz="3200" dirty="0"/>
              <a:t>        </a:t>
            </a:r>
            <a:r>
              <a:rPr lang="en-US" sz="3200" dirty="0" err="1"/>
              <a:t>startActivity</a:t>
            </a:r>
            <a:r>
              <a:rPr lang="en-US" sz="3200" dirty="0"/>
              <a:t>(intent);</a:t>
            </a:r>
            <a:br>
              <a:rPr lang="en-US" sz="3200" dirty="0"/>
            </a:br>
            <a:r>
              <a:rPr lang="en-US" sz="3200" dirty="0"/>
              <a:t>    }});</a:t>
            </a:r>
            <a:endParaRPr lang="en-US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32950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/>
          <p:cNvSpPr txBox="1">
            <a:spLocks/>
          </p:cNvSpPr>
          <p:nvPr/>
        </p:nvSpPr>
        <p:spPr>
          <a:xfrm>
            <a:off x="0" y="1050588"/>
            <a:ext cx="8793804" cy="4562272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4000" b="1" dirty="0"/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301558" y="505838"/>
            <a:ext cx="8842442" cy="836579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4000" b="1" dirty="0"/>
              <a:t>To debug, add some code in Activity 2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94553" y="1215481"/>
            <a:ext cx="877434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In </a:t>
            </a:r>
            <a:r>
              <a:rPr lang="en-US" sz="3200" b="1" dirty="0" err="1">
                <a:solidFill>
                  <a:srgbClr val="FF0000"/>
                </a:solidFill>
              </a:rPr>
              <a:t>onCreate</a:t>
            </a:r>
            <a:r>
              <a:rPr lang="en-US" sz="3200" b="1" dirty="0">
                <a:solidFill>
                  <a:srgbClr val="FF0000"/>
                </a:solidFill>
              </a:rPr>
              <a:t>()  (Activity 2’s java, not 1’s!)</a:t>
            </a:r>
          </a:p>
          <a:p>
            <a:endParaRPr lang="en-US" sz="3200" b="1" dirty="0">
              <a:solidFill>
                <a:srgbClr val="FF0000"/>
              </a:solidFill>
            </a:endParaRPr>
          </a:p>
          <a:p>
            <a:r>
              <a:rPr lang="en-US" sz="3200" b="1" dirty="0">
                <a:solidFill>
                  <a:srgbClr val="FF0000"/>
                </a:solidFill>
              </a:rPr>
              <a:t>Add: </a:t>
            </a:r>
            <a:r>
              <a:rPr lang="en-US" sz="3200" dirty="0" err="1"/>
              <a:t>Log.</a:t>
            </a:r>
            <a:r>
              <a:rPr lang="en-US" sz="3200" i="1" dirty="0" err="1"/>
              <a:t>d</a:t>
            </a:r>
            <a:r>
              <a:rPr lang="en-US" sz="3200" dirty="0"/>
              <a:t>(</a:t>
            </a:r>
            <a:r>
              <a:rPr lang="en-US" sz="3200" b="1" dirty="0"/>
              <a:t>"</a:t>
            </a:r>
            <a:r>
              <a:rPr lang="en-US" sz="3200" b="1" dirty="0" err="1"/>
              <a:t>MyApp</a:t>
            </a:r>
            <a:r>
              <a:rPr lang="en-US" sz="3200" b="1" dirty="0"/>
              <a:t>"</a:t>
            </a:r>
            <a:r>
              <a:rPr lang="en-US" sz="3200" dirty="0"/>
              <a:t>,</a:t>
            </a:r>
            <a:r>
              <a:rPr lang="en-US" sz="3200" b="1" dirty="0"/>
              <a:t>"I am Activity 2"</a:t>
            </a:r>
            <a:r>
              <a:rPr lang="en-US" sz="3200" dirty="0"/>
              <a:t>);</a:t>
            </a:r>
            <a:endParaRPr lang="en-US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60259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245141" y="390945"/>
            <a:ext cx="729130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FF0000"/>
                </a:solidFill>
              </a:rPr>
              <a:t>Click this to run the app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691" y="1368416"/>
            <a:ext cx="8885356" cy="274638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626468" y="1721796"/>
            <a:ext cx="817123" cy="61284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76847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0218" y="1376868"/>
            <a:ext cx="3943485" cy="414065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07397" y="400673"/>
            <a:ext cx="808897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Press Button and See the effects</a:t>
            </a:r>
          </a:p>
        </p:txBody>
      </p:sp>
    </p:spTree>
    <p:extLst>
      <p:ext uri="{BB962C8B-B14F-4D97-AF65-F5344CB8AC3E}">
        <p14:creationId xmlns:p14="http://schemas.microsoft.com/office/powerpoint/2010/main" val="23849397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807397" y="400673"/>
            <a:ext cx="808897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Effect 1: You see the empty UI from Activity 2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9377" y="1847223"/>
            <a:ext cx="2865015" cy="4580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5093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807397" y="400673"/>
            <a:ext cx="808897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Effect 2: You see debugging info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431" y="2776300"/>
            <a:ext cx="8323402" cy="813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7709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2"/>
          <p:cNvSpPr txBox="1">
            <a:spLocks noChangeArrowheads="1"/>
          </p:cNvSpPr>
          <p:nvPr/>
        </p:nvSpPr>
        <p:spPr>
          <a:xfrm>
            <a:off x="371112" y="531520"/>
            <a:ext cx="8153400" cy="9906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Android Overview</a:t>
            </a:r>
            <a:endParaRPr lang="en-GB" b="1" dirty="0"/>
          </a:p>
        </p:txBody>
      </p:sp>
      <p:sp>
        <p:nvSpPr>
          <p:cNvPr id="16" name="Rectangle 4"/>
          <p:cNvSpPr txBox="1">
            <a:spLocks noChangeArrowheads="1"/>
          </p:cNvSpPr>
          <p:nvPr/>
        </p:nvSpPr>
        <p:spPr>
          <a:xfrm>
            <a:off x="387282" y="1476275"/>
            <a:ext cx="8369435" cy="488007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00150" lvl="1" indent="-742950">
              <a:lnSpc>
                <a:spcPct val="150000"/>
              </a:lnSpc>
              <a:buFont typeface="+mj-lt"/>
              <a:buAutoNum type="arabicPeriod"/>
            </a:pPr>
            <a:r>
              <a:rPr lang="en-US" sz="4000" b="1" dirty="0"/>
              <a:t>Open source platform by Google</a:t>
            </a:r>
          </a:p>
          <a:p>
            <a:pPr marL="1200150" lvl="1" indent="-742950">
              <a:lnSpc>
                <a:spcPct val="150000"/>
              </a:lnSpc>
              <a:buFont typeface="+mj-lt"/>
              <a:buAutoNum type="arabicPeriod"/>
            </a:pPr>
            <a:r>
              <a:rPr lang="en-US" sz="4000" b="1" dirty="0"/>
              <a:t>Linux kernel</a:t>
            </a:r>
          </a:p>
          <a:p>
            <a:pPr marL="1200150" lvl="1" indent="-742950">
              <a:lnSpc>
                <a:spcPct val="150000"/>
              </a:lnSpc>
              <a:buFont typeface="+mj-lt"/>
              <a:buAutoNum type="arabicPeriod"/>
            </a:pPr>
            <a:r>
              <a:rPr lang="en-US" sz="4000" b="1" dirty="0"/>
              <a:t>Currently version 8.1 (updated very fast...)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298408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807397" y="400673"/>
            <a:ext cx="808897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More skills: Refactoring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07397" y="1653225"/>
            <a:ext cx="8774349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FF0000"/>
                </a:solidFill>
              </a:rPr>
              <a:t>The code is currently ugly!</a:t>
            </a:r>
          </a:p>
          <a:p>
            <a:r>
              <a:rPr lang="en-US" sz="4400" b="1" dirty="0">
                <a:solidFill>
                  <a:srgbClr val="FF0000"/>
                </a:solidFill>
              </a:rPr>
              <a:t>But we can improve it!</a:t>
            </a:r>
          </a:p>
          <a:p>
            <a:r>
              <a:rPr lang="en-US" sz="4400" b="1" dirty="0">
                <a:solidFill>
                  <a:srgbClr val="FF0000"/>
                </a:solidFill>
              </a:rPr>
              <a:t>By refactoring!</a:t>
            </a:r>
          </a:p>
        </p:txBody>
      </p:sp>
    </p:spTree>
    <p:extLst>
      <p:ext uri="{BB962C8B-B14F-4D97-AF65-F5344CB8AC3E}">
        <p14:creationId xmlns:p14="http://schemas.microsoft.com/office/powerpoint/2010/main" val="61527984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51" y="2130357"/>
            <a:ext cx="8775322" cy="393616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82043" y="379778"/>
            <a:ext cx="8453337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E.g., Give the activity a better name,</a:t>
            </a:r>
          </a:p>
          <a:p>
            <a:r>
              <a:rPr lang="en-US" sz="4000" b="1" dirty="0">
                <a:solidFill>
                  <a:srgbClr val="FF0000"/>
                </a:solidFill>
              </a:rPr>
              <a:t>Just [Right Click] it and Refactor!</a:t>
            </a:r>
          </a:p>
        </p:txBody>
      </p:sp>
      <p:sp>
        <p:nvSpPr>
          <p:cNvPr id="6" name="Rectangle 5"/>
          <p:cNvSpPr/>
          <p:nvPr/>
        </p:nvSpPr>
        <p:spPr>
          <a:xfrm>
            <a:off x="1780161" y="5777119"/>
            <a:ext cx="3529438" cy="28939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89536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807397" y="400673"/>
            <a:ext cx="808897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Build better activities</a:t>
            </a:r>
          </a:p>
        </p:txBody>
      </p:sp>
      <p:sp>
        <p:nvSpPr>
          <p:cNvPr id="5" name="Rectangle 4"/>
          <p:cNvSpPr txBox="1">
            <a:spLocks noChangeArrowheads="1"/>
          </p:cNvSpPr>
          <p:nvPr/>
        </p:nvSpPr>
        <p:spPr>
          <a:xfrm>
            <a:off x="387282" y="1476275"/>
            <a:ext cx="8369435" cy="488007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00150" lvl="1" indent="-742950">
              <a:lnSpc>
                <a:spcPct val="130000"/>
              </a:lnSpc>
              <a:buFont typeface="+mj-lt"/>
              <a:buAutoNum type="arabicPeriod"/>
            </a:pPr>
            <a:r>
              <a:rPr lang="en-US" sz="4000" b="1" dirty="0"/>
              <a:t>Managing the Lifecycle of an Activity.</a:t>
            </a:r>
          </a:p>
          <a:p>
            <a:pPr marL="1200150" lvl="1" indent="-742950">
              <a:lnSpc>
                <a:spcPct val="130000"/>
              </a:lnSpc>
              <a:buFont typeface="+mj-lt"/>
              <a:buAutoNum type="arabicPeriod"/>
            </a:pPr>
            <a:r>
              <a:rPr lang="en-US" sz="4000" b="1" dirty="0"/>
              <a:t>Passing data across Activities.</a:t>
            </a:r>
          </a:p>
        </p:txBody>
      </p:sp>
    </p:spTree>
    <p:extLst>
      <p:ext uri="{BB962C8B-B14F-4D97-AF65-F5344CB8AC3E}">
        <p14:creationId xmlns:p14="http://schemas.microsoft.com/office/powerpoint/2010/main" val="152098057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00391"/>
            <a:ext cx="8906449" cy="396888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51020" y="5531851"/>
            <a:ext cx="80429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stackoverflow.com</a:t>
            </a:r>
            <a:r>
              <a:rPr lang="en-US" dirty="0"/>
              <a:t>/questions/8515936/android-activity-life-cycle-what-are-all-these-methods-for</a:t>
            </a:r>
          </a:p>
        </p:txBody>
      </p:sp>
      <p:sp>
        <p:nvSpPr>
          <p:cNvPr id="8" name="Rectangle 7"/>
          <p:cNvSpPr/>
          <p:nvPr/>
        </p:nvSpPr>
        <p:spPr>
          <a:xfrm>
            <a:off x="560116" y="4746621"/>
            <a:ext cx="845333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Visit this link for more details!</a:t>
            </a:r>
          </a:p>
        </p:txBody>
      </p:sp>
    </p:spTree>
    <p:extLst>
      <p:ext uri="{BB962C8B-B14F-4D97-AF65-F5344CB8AC3E}">
        <p14:creationId xmlns:p14="http://schemas.microsoft.com/office/powerpoint/2010/main" val="75298815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807397" y="400673"/>
            <a:ext cx="808897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Passing data across Activities</a:t>
            </a:r>
          </a:p>
        </p:txBody>
      </p:sp>
      <p:sp>
        <p:nvSpPr>
          <p:cNvPr id="4" name="Rectangle 4"/>
          <p:cNvSpPr txBox="1">
            <a:spLocks noChangeArrowheads="1"/>
          </p:cNvSpPr>
          <p:nvPr/>
        </p:nvSpPr>
        <p:spPr>
          <a:xfrm>
            <a:off x="387282" y="1476275"/>
            <a:ext cx="8369435" cy="488007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00150" lvl="1" indent="-742950">
              <a:lnSpc>
                <a:spcPct val="130000"/>
              </a:lnSpc>
              <a:buFont typeface="+mj-lt"/>
              <a:buAutoNum type="arabicPeriod"/>
            </a:pPr>
            <a:r>
              <a:rPr lang="en-US" sz="4000" b="1" dirty="0"/>
              <a:t>A send data to B when A creates B</a:t>
            </a:r>
          </a:p>
          <a:p>
            <a:pPr marL="1200150" lvl="1" indent="-742950">
              <a:lnSpc>
                <a:spcPct val="130000"/>
              </a:lnSpc>
              <a:buFont typeface="+mj-lt"/>
              <a:buAutoNum type="arabicPeriod"/>
            </a:pPr>
            <a:r>
              <a:rPr lang="en-US" sz="4000" b="1" dirty="0"/>
              <a:t>B send data to A when B is about to die (so that A will be visible)</a:t>
            </a:r>
          </a:p>
        </p:txBody>
      </p:sp>
    </p:spTree>
    <p:extLst>
      <p:ext uri="{BB962C8B-B14F-4D97-AF65-F5344CB8AC3E}">
        <p14:creationId xmlns:p14="http://schemas.microsoft.com/office/powerpoint/2010/main" val="114380627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807397" y="400673"/>
            <a:ext cx="8088976" cy="827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30000"/>
              </a:lnSpc>
            </a:pPr>
            <a:r>
              <a:rPr lang="en-US" sz="4000" b="1" dirty="0"/>
              <a:t>A send data to B when A creates B</a:t>
            </a:r>
          </a:p>
        </p:txBody>
      </p:sp>
      <p:sp>
        <p:nvSpPr>
          <p:cNvPr id="5" name="Rectangle 4"/>
          <p:cNvSpPr txBox="1">
            <a:spLocks noChangeArrowheads="1"/>
          </p:cNvSpPr>
          <p:nvPr/>
        </p:nvSpPr>
        <p:spPr>
          <a:xfrm>
            <a:off x="387282" y="1476275"/>
            <a:ext cx="8369435" cy="488007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00150" lvl="1" indent="-742950">
              <a:lnSpc>
                <a:spcPct val="130000"/>
              </a:lnSpc>
              <a:buFont typeface="+mj-lt"/>
              <a:buAutoNum type="arabicPeriod"/>
            </a:pPr>
            <a:r>
              <a:rPr lang="en-US" sz="4000" b="1" dirty="0"/>
              <a:t>Use </a:t>
            </a:r>
            <a:r>
              <a:rPr lang="en-US" sz="4000" b="1" dirty="0" err="1"/>
              <a:t>putExtra</a:t>
            </a:r>
            <a:r>
              <a:rPr lang="en-US" sz="4000" b="1" dirty="0"/>
              <a:t>() when A creates B</a:t>
            </a:r>
          </a:p>
          <a:p>
            <a:pPr marL="1200150" lvl="1" indent="-742950">
              <a:lnSpc>
                <a:spcPct val="130000"/>
              </a:lnSpc>
              <a:buFont typeface="+mj-lt"/>
              <a:buAutoNum type="arabicPeriod"/>
            </a:pPr>
            <a:r>
              <a:rPr lang="en-US" sz="4000" b="1" dirty="0"/>
              <a:t>Use </a:t>
            </a:r>
            <a:r>
              <a:rPr lang="en-US" sz="4000" b="1" dirty="0" err="1"/>
              <a:t>getStringExtra</a:t>
            </a:r>
            <a:r>
              <a:rPr lang="en-US" sz="4000" b="1" dirty="0"/>
              <a:t>() (if the data type is String) when B receives the data</a:t>
            </a:r>
          </a:p>
        </p:txBody>
      </p:sp>
    </p:spTree>
    <p:extLst>
      <p:ext uri="{BB962C8B-B14F-4D97-AF65-F5344CB8AC3E}">
        <p14:creationId xmlns:p14="http://schemas.microsoft.com/office/powerpoint/2010/main" val="71820711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-145915" y="400673"/>
            <a:ext cx="904228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30000"/>
              </a:lnSpc>
            </a:pPr>
            <a:r>
              <a:rPr lang="en-US" sz="4000" b="1"/>
              <a:t>B send data to A when B is about to die</a:t>
            </a:r>
            <a:endParaRPr lang="en-US" sz="4000" b="1" dirty="0"/>
          </a:p>
        </p:txBody>
      </p:sp>
      <p:sp>
        <p:nvSpPr>
          <p:cNvPr id="5" name="Rectangle 4"/>
          <p:cNvSpPr txBox="1">
            <a:spLocks noChangeArrowheads="1"/>
          </p:cNvSpPr>
          <p:nvPr/>
        </p:nvSpPr>
        <p:spPr>
          <a:xfrm>
            <a:off x="387282" y="1476275"/>
            <a:ext cx="8369435" cy="488007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00150" lvl="1" indent="-742950">
              <a:lnSpc>
                <a:spcPct val="130000"/>
              </a:lnSpc>
              <a:buFont typeface="+mj-lt"/>
              <a:buAutoNum type="arabicPeriod"/>
            </a:pPr>
            <a:r>
              <a:rPr lang="en-US" sz="4000" b="1" dirty="0"/>
              <a:t>Use </a:t>
            </a:r>
            <a:r>
              <a:rPr lang="en-US" sz="4000" b="1" dirty="0" err="1"/>
              <a:t>startActivityForResult</a:t>
            </a:r>
            <a:r>
              <a:rPr lang="en-US" sz="4000" b="1" dirty="0"/>
              <a:t>() when A creates B</a:t>
            </a:r>
          </a:p>
          <a:p>
            <a:pPr marL="1200150" lvl="1" indent="-742950">
              <a:lnSpc>
                <a:spcPct val="130000"/>
              </a:lnSpc>
              <a:buFont typeface="+mj-lt"/>
              <a:buAutoNum type="arabicPeriod"/>
            </a:pPr>
            <a:r>
              <a:rPr lang="en-US" sz="4000" b="1" dirty="0"/>
              <a:t>Use </a:t>
            </a:r>
            <a:r>
              <a:rPr lang="en-US" sz="4000" b="1" dirty="0" err="1"/>
              <a:t>onActivityResult</a:t>
            </a:r>
            <a:r>
              <a:rPr lang="en-US" sz="4000" b="1" dirty="0"/>
              <a:t>() Receive data from B</a:t>
            </a:r>
          </a:p>
        </p:txBody>
      </p:sp>
      <p:sp>
        <p:nvSpPr>
          <p:cNvPr id="4" name="Rectangle 3"/>
          <p:cNvSpPr/>
          <p:nvPr/>
        </p:nvSpPr>
        <p:spPr>
          <a:xfrm>
            <a:off x="560116" y="4746621"/>
            <a:ext cx="8453337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Tip: A should use a </a:t>
            </a:r>
            <a:r>
              <a:rPr lang="en-US" sz="4000" b="1" dirty="0" err="1">
                <a:solidFill>
                  <a:srgbClr val="FF0000"/>
                </a:solidFill>
              </a:rPr>
              <a:t>requestCode</a:t>
            </a:r>
            <a:r>
              <a:rPr lang="en-US" sz="4000" b="1" dirty="0">
                <a:solidFill>
                  <a:srgbClr val="FF0000"/>
                </a:solidFill>
              </a:rPr>
              <a:t> to identify which activity sends results</a:t>
            </a:r>
          </a:p>
        </p:txBody>
      </p:sp>
    </p:spTree>
    <p:extLst>
      <p:ext uri="{BB962C8B-B14F-4D97-AF65-F5344CB8AC3E}">
        <p14:creationId xmlns:p14="http://schemas.microsoft.com/office/powerpoint/2010/main" val="132035323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3"/>
          <p:cNvSpPr>
            <a:spLocks noGrp="1" noChangeArrowheads="1"/>
          </p:cNvSpPr>
          <p:nvPr>
            <p:ph type="title"/>
          </p:nvPr>
        </p:nvSpPr>
        <p:spPr>
          <a:xfrm>
            <a:off x="387282" y="306760"/>
            <a:ext cx="7886700" cy="1325563"/>
          </a:xfrm>
        </p:spPr>
        <p:txBody>
          <a:bodyPr>
            <a:normAutofit/>
          </a:bodyPr>
          <a:lstStyle/>
          <a:p>
            <a:r>
              <a:rPr lang="en-US" sz="4800" b="1" dirty="0"/>
              <a:t>Well done!</a:t>
            </a:r>
          </a:p>
        </p:txBody>
      </p:sp>
      <p:sp>
        <p:nvSpPr>
          <p:cNvPr id="8196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387282" y="1476275"/>
            <a:ext cx="8369435" cy="4880075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4400" b="1" dirty="0"/>
              <a:t>Outcomes of this tutorial:</a:t>
            </a:r>
            <a:endParaRPr lang="en-US" sz="4000" b="1" dirty="0"/>
          </a:p>
          <a:p>
            <a:pPr marL="1200150" lvl="1" indent="-742950">
              <a:lnSpc>
                <a:spcPct val="150000"/>
              </a:lnSpc>
              <a:buFont typeface="+mj-lt"/>
              <a:buAutoNum type="arabicPeriod"/>
            </a:pPr>
            <a:r>
              <a:rPr lang="en-US" sz="4000" b="1" dirty="0"/>
              <a:t>Know the platform - Android</a:t>
            </a:r>
          </a:p>
          <a:p>
            <a:pPr marL="1200150" lvl="1" indent="-742950">
              <a:lnSpc>
                <a:spcPct val="150000"/>
              </a:lnSpc>
              <a:buFont typeface="+mj-lt"/>
              <a:buAutoNum type="arabicPeriod"/>
            </a:pPr>
            <a:r>
              <a:rPr lang="en-US" sz="4000" b="1" dirty="0"/>
              <a:t>Know how Android Apps work</a:t>
            </a:r>
          </a:p>
          <a:p>
            <a:pPr marL="1200150" lvl="1" indent="-742950">
              <a:lnSpc>
                <a:spcPct val="150000"/>
              </a:lnSpc>
              <a:buFont typeface="+mj-lt"/>
              <a:buAutoNum type="arabicPeriod"/>
            </a:pPr>
            <a:r>
              <a:rPr lang="en-US" sz="4000" b="1" dirty="0"/>
              <a:t>Create your first Android app</a:t>
            </a:r>
          </a:p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/>
          <a:lstStyle/>
          <a:p>
            <a:fld id="{3FE3F4C4-28DE-7543-A855-3C99761ABB09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370134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3"/>
          <p:cNvSpPr>
            <a:spLocks noGrp="1" noChangeArrowheads="1"/>
          </p:cNvSpPr>
          <p:nvPr>
            <p:ph type="title"/>
          </p:nvPr>
        </p:nvSpPr>
        <p:spPr>
          <a:xfrm>
            <a:off x="387282" y="306760"/>
            <a:ext cx="7886700" cy="1325563"/>
          </a:xfrm>
        </p:spPr>
        <p:txBody>
          <a:bodyPr>
            <a:normAutofit/>
          </a:bodyPr>
          <a:lstStyle/>
          <a:p>
            <a:pPr marL="457200" lvl="1">
              <a:lnSpc>
                <a:spcPct val="150000"/>
              </a:lnSpc>
            </a:pPr>
            <a:r>
              <a:rPr lang="en-US" sz="4000" b="1" dirty="0"/>
              <a:t>To Build better Android apps</a:t>
            </a:r>
          </a:p>
        </p:txBody>
      </p:sp>
      <p:sp>
        <p:nvSpPr>
          <p:cNvPr id="8196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387282" y="1476275"/>
            <a:ext cx="8369435" cy="4880075"/>
          </a:xfrm>
        </p:spPr>
        <p:txBody>
          <a:bodyPr>
            <a:normAutofit/>
          </a:bodyPr>
          <a:lstStyle/>
          <a:p>
            <a:pPr marL="1200150" lvl="1" indent="-742950">
              <a:lnSpc>
                <a:spcPct val="150000"/>
              </a:lnSpc>
              <a:buFont typeface="+mj-lt"/>
              <a:buAutoNum type="arabicPeriod"/>
            </a:pPr>
            <a:r>
              <a:rPr lang="en-US" sz="4000" b="1" dirty="0"/>
              <a:t>Use </a:t>
            </a:r>
            <a:r>
              <a:rPr lang="en-US" sz="4000" b="1" dirty="0" err="1"/>
              <a:t>Log.d</a:t>
            </a:r>
            <a:r>
              <a:rPr lang="en-US" sz="4000" b="1" dirty="0"/>
              <a:t>() to </a:t>
            </a:r>
            <a:r>
              <a:rPr lang="en-US" sz="4000" b="1" dirty="0">
                <a:solidFill>
                  <a:srgbClr val="FF0000"/>
                </a:solidFill>
              </a:rPr>
              <a:t>debug</a:t>
            </a:r>
          </a:p>
          <a:p>
            <a:pPr marL="1200150" lvl="1" indent="-742950">
              <a:lnSpc>
                <a:spcPct val="150000"/>
              </a:lnSpc>
              <a:buFont typeface="+mj-lt"/>
              <a:buAutoNum type="arabicPeriod"/>
            </a:pPr>
            <a:r>
              <a:rPr lang="en-US" sz="4000" b="1" dirty="0"/>
              <a:t>Make code </a:t>
            </a:r>
            <a:r>
              <a:rPr lang="en-US" sz="4000" b="1" dirty="0">
                <a:solidFill>
                  <a:srgbClr val="FF0000"/>
                </a:solidFill>
              </a:rPr>
              <a:t>readable</a:t>
            </a:r>
            <a:r>
              <a:rPr lang="en-US" sz="4000" b="1" dirty="0"/>
              <a:t> (refactor)</a:t>
            </a:r>
          </a:p>
          <a:p>
            <a:pPr marL="1200150" lvl="1" indent="-742950">
              <a:lnSpc>
                <a:spcPct val="130000"/>
              </a:lnSpc>
              <a:buFont typeface="+mj-lt"/>
              <a:buAutoNum type="arabicPeriod"/>
            </a:pPr>
            <a:r>
              <a:rPr lang="en-US" sz="4000" b="1" dirty="0"/>
              <a:t>Manage the Activity </a:t>
            </a:r>
            <a:r>
              <a:rPr lang="en-US" sz="4000" b="1" dirty="0">
                <a:solidFill>
                  <a:srgbClr val="FF0000"/>
                </a:solidFill>
              </a:rPr>
              <a:t>Lifecycle</a:t>
            </a:r>
          </a:p>
          <a:p>
            <a:pPr marL="1200150" lvl="1" indent="-742950">
              <a:lnSpc>
                <a:spcPct val="130000"/>
              </a:lnSpc>
              <a:buFont typeface="+mj-lt"/>
              <a:buAutoNum type="arabicPeriod"/>
            </a:pPr>
            <a:r>
              <a:rPr lang="en-US" sz="4000" b="1" dirty="0">
                <a:solidFill>
                  <a:srgbClr val="FF0000"/>
                </a:solidFill>
              </a:rPr>
              <a:t>Pass</a:t>
            </a:r>
            <a:r>
              <a:rPr lang="en-US" sz="4000" b="1" dirty="0"/>
              <a:t> data across Activities</a:t>
            </a:r>
          </a:p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/>
          <a:lstStyle/>
          <a:p>
            <a:fld id="{3FE3F4C4-28DE-7543-A855-3C99761ABB09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032557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3"/>
          <p:cNvSpPr>
            <a:spLocks noGrp="1" noChangeArrowheads="1"/>
          </p:cNvSpPr>
          <p:nvPr>
            <p:ph type="title"/>
          </p:nvPr>
        </p:nvSpPr>
        <p:spPr>
          <a:xfrm>
            <a:off x="387282" y="306760"/>
            <a:ext cx="7886700" cy="1325563"/>
          </a:xfrm>
        </p:spPr>
        <p:txBody>
          <a:bodyPr>
            <a:normAutofit/>
          </a:bodyPr>
          <a:lstStyle/>
          <a:p>
            <a:pPr marL="457200" lvl="1">
              <a:lnSpc>
                <a:spcPct val="150000"/>
              </a:lnSpc>
            </a:pPr>
            <a:r>
              <a:rPr lang="en-US" sz="4000" b="1" dirty="0"/>
              <a:t>When Seeing Errors/Bugs:</a:t>
            </a:r>
          </a:p>
        </p:txBody>
      </p:sp>
      <p:sp>
        <p:nvSpPr>
          <p:cNvPr id="8196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387282" y="1476275"/>
            <a:ext cx="8369435" cy="4880075"/>
          </a:xfrm>
        </p:spPr>
        <p:txBody>
          <a:bodyPr>
            <a:normAutofit/>
          </a:bodyPr>
          <a:lstStyle/>
          <a:p>
            <a:pPr marL="1200150" lvl="1" indent="-742950">
              <a:lnSpc>
                <a:spcPct val="150000"/>
              </a:lnSpc>
              <a:buFont typeface="+mj-lt"/>
              <a:buAutoNum type="arabicPeriod"/>
            </a:pPr>
            <a:r>
              <a:rPr lang="en-US" sz="4000" b="1" dirty="0"/>
              <a:t>Read error message, then fix</a:t>
            </a:r>
            <a:endParaRPr lang="en-US" sz="4000" b="1" dirty="0">
              <a:solidFill>
                <a:srgbClr val="FF0000"/>
              </a:solidFill>
            </a:endParaRPr>
          </a:p>
          <a:p>
            <a:pPr marL="1200150" lvl="1" indent="-742950">
              <a:lnSpc>
                <a:spcPct val="150000"/>
              </a:lnSpc>
              <a:buFont typeface="+mj-lt"/>
              <a:buAutoNum type="arabicPeriod"/>
            </a:pPr>
            <a:r>
              <a:rPr lang="en-US" sz="4000" b="1" dirty="0"/>
              <a:t>Can’t fix? </a:t>
            </a:r>
            <a:r>
              <a:rPr lang="en-US" sz="4000" b="1" dirty="0">
                <a:solidFill>
                  <a:srgbClr val="FF0000"/>
                </a:solidFill>
              </a:rPr>
              <a:t>Google</a:t>
            </a:r>
            <a:r>
              <a:rPr lang="en-US" sz="4000" b="1" dirty="0"/>
              <a:t> it</a:t>
            </a:r>
          </a:p>
          <a:p>
            <a:pPr marL="1200150" lvl="1" indent="-742950">
              <a:lnSpc>
                <a:spcPct val="130000"/>
              </a:lnSpc>
              <a:buFont typeface="+mj-lt"/>
              <a:buAutoNum type="arabicPeriod"/>
            </a:pPr>
            <a:r>
              <a:rPr lang="en-US" sz="4000" b="1" dirty="0"/>
              <a:t>Or, go to </a:t>
            </a:r>
            <a:r>
              <a:rPr lang="en-US" sz="4000" b="1" dirty="0" err="1">
                <a:solidFill>
                  <a:srgbClr val="FF0000"/>
                </a:solidFill>
              </a:rPr>
              <a:t>Stackoverflow.com</a:t>
            </a:r>
            <a:endParaRPr lang="en-US" sz="4000" b="1" dirty="0">
              <a:solidFill>
                <a:srgbClr val="FF0000"/>
              </a:solidFill>
            </a:endParaRPr>
          </a:p>
          <a:p>
            <a:pPr marL="1200150" lvl="1" indent="-742950">
              <a:lnSpc>
                <a:spcPct val="130000"/>
              </a:lnSpc>
              <a:buFont typeface="+mj-lt"/>
              <a:buAutoNum type="arabicPeriod"/>
            </a:pPr>
            <a:r>
              <a:rPr lang="en-US" sz="4000" b="1" dirty="0"/>
              <a:t>If still not good, use </a:t>
            </a:r>
            <a:r>
              <a:rPr lang="en-US" sz="4000" b="1" dirty="0">
                <a:solidFill>
                  <a:srgbClr val="FF0000"/>
                </a:solidFill>
              </a:rPr>
              <a:t>LMS discussion board</a:t>
            </a:r>
          </a:p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/>
          <a:lstStyle/>
          <a:p>
            <a:fld id="{3FE3F4C4-28DE-7543-A855-3C99761ABB09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9675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2"/>
          <p:cNvSpPr txBox="1">
            <a:spLocks noChangeArrowheads="1"/>
          </p:cNvSpPr>
          <p:nvPr/>
        </p:nvSpPr>
        <p:spPr>
          <a:xfrm>
            <a:off x="106810" y="491246"/>
            <a:ext cx="8153400" cy="9906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Devices of Android Platform</a:t>
            </a:r>
            <a:endParaRPr lang="en-GB" b="1" dirty="0"/>
          </a:p>
        </p:txBody>
      </p:sp>
      <p:sp>
        <p:nvSpPr>
          <p:cNvPr id="21" name="Rectangle 3"/>
          <p:cNvSpPr txBox="1">
            <a:spLocks noChangeArrowheads="1"/>
          </p:cNvSpPr>
          <p:nvPr/>
        </p:nvSpPr>
        <p:spPr>
          <a:xfrm>
            <a:off x="184534" y="1327133"/>
            <a:ext cx="7997952" cy="60960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640080" marR="0" lvl="1" indent="-27432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0000"/>
              <a:buFont typeface="Wingdings 2"/>
              <a:buChar char=""/>
              <a:tabLst/>
              <a:defRPr/>
            </a:pPr>
            <a:r>
              <a:rPr lang="en-US" sz="2400" b="1" dirty="0">
                <a:effectLst/>
                <a:latin typeface="+mn-lt"/>
                <a:cs typeface="+mn-cs"/>
              </a:rPr>
              <a:t>A large family of devices run on the Android platform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cs typeface="+mn-cs"/>
            </a:endParaRPr>
          </a:p>
          <a:p>
            <a:pPr marL="914400" marR="0" lvl="2" indent="-228600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ct val="75000"/>
              <a:buFont typeface="Wingdings"/>
              <a:buChar char=""/>
              <a:tabLst/>
              <a:defRPr/>
            </a:pPr>
            <a:endParaRPr kumimoji="0" lang="en-GB" sz="2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685800" marR="0" lvl="2" indent="0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ct val="75000"/>
              <a:buFont typeface="Wingdings"/>
              <a:buNone/>
              <a:tabLst/>
              <a:defRPr/>
            </a:pPr>
            <a:endParaRPr kumimoji="0" lang="en-GB" sz="2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33" name="Picture 2" descr="http://galaxynote4update.com/wp-content/uploads/2014/06/Samsung-Galaxy-Note-4.jpg"/>
          <p:cNvPicPr>
            <a:picLocks noChangeAspect="1" noChangeArrowheads="1"/>
          </p:cNvPicPr>
          <p:nvPr/>
        </p:nvPicPr>
        <p:blipFill>
          <a:blip r:embed="rId2" cstate="print"/>
          <a:srcRect l="5249" t="6614" r="3150" b="2835"/>
          <a:stretch>
            <a:fillRect/>
          </a:stretch>
        </p:blipFill>
        <p:spPr bwMode="auto">
          <a:xfrm>
            <a:off x="262258" y="4524982"/>
            <a:ext cx="2220026" cy="1219200"/>
          </a:xfrm>
          <a:prstGeom prst="rect">
            <a:avLst/>
          </a:prstGeom>
          <a:noFill/>
        </p:spPr>
      </p:pic>
      <p:pic>
        <p:nvPicPr>
          <p:cNvPr id="34" name="Picture 8" descr="http://upload.wikimedia.org/wikipedia/commons/thumb/d/d7/Android_robot.svg/512px-Android_robot.svg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54284" y="4448782"/>
            <a:ext cx="1168484" cy="1371600"/>
          </a:xfrm>
          <a:prstGeom prst="rect">
            <a:avLst/>
          </a:prstGeom>
          <a:noFill/>
        </p:spPr>
      </p:pic>
      <p:sp>
        <p:nvSpPr>
          <p:cNvPr id="35" name="TextBox 34"/>
          <p:cNvSpPr txBox="1"/>
          <p:nvPr/>
        </p:nvSpPr>
        <p:spPr>
          <a:xfrm>
            <a:off x="414658" y="5820382"/>
            <a:ext cx="1683410" cy="276999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sz="1200" b="1" dirty="0">
                <a:effectLst/>
              </a:rPr>
              <a:t>Samsung Galaxy Note 4</a:t>
            </a:r>
            <a:endParaRPr lang="en-GB" sz="1200" b="1" dirty="0">
              <a:effectLst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7282884" y="5896582"/>
            <a:ext cx="712054" cy="276999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sz="1200" b="1" dirty="0">
                <a:effectLst/>
              </a:rPr>
              <a:t>Android</a:t>
            </a:r>
            <a:endParaRPr lang="en-GB" sz="1200" b="1" dirty="0">
              <a:effectLst/>
            </a:endParaRPr>
          </a:p>
        </p:txBody>
      </p:sp>
      <p:pic>
        <p:nvPicPr>
          <p:cNvPr id="37" name="Picture 10" descr="HTC One (M8)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76181" y="2010382"/>
            <a:ext cx="2106103" cy="1828800"/>
          </a:xfrm>
          <a:prstGeom prst="rect">
            <a:avLst/>
          </a:prstGeom>
          <a:noFill/>
        </p:spPr>
      </p:pic>
      <p:sp>
        <p:nvSpPr>
          <p:cNvPr id="38" name="TextBox 37"/>
          <p:cNvSpPr txBox="1"/>
          <p:nvPr/>
        </p:nvSpPr>
        <p:spPr>
          <a:xfrm>
            <a:off x="833381" y="3915382"/>
            <a:ext cx="986167" cy="276999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sz="1200" b="1" dirty="0">
                <a:effectLst/>
              </a:rPr>
              <a:t>HTC One M8</a:t>
            </a:r>
            <a:endParaRPr lang="en-GB" sz="1200" b="1" dirty="0">
              <a:effectLst/>
            </a:endParaRPr>
          </a:p>
        </p:txBody>
      </p:sp>
      <p:pic>
        <p:nvPicPr>
          <p:cNvPr id="39" name="Picture 12" descr="http://i.dailymail.co.uk/i/pix/2012/12/17/article-2249303-168D06C4000005DC-575_634x424.jpg"/>
          <p:cNvPicPr>
            <a:picLocks noChangeAspect="1" noChangeArrowheads="1"/>
          </p:cNvPicPr>
          <p:nvPr/>
        </p:nvPicPr>
        <p:blipFill>
          <a:blip r:embed="rId5" cstate="print"/>
          <a:srcRect b="3677"/>
          <a:stretch>
            <a:fillRect/>
          </a:stretch>
        </p:blipFill>
        <p:spPr bwMode="auto">
          <a:xfrm>
            <a:off x="3244284" y="2010382"/>
            <a:ext cx="2971800" cy="1914350"/>
          </a:xfrm>
          <a:prstGeom prst="rect">
            <a:avLst/>
          </a:prstGeom>
          <a:noFill/>
        </p:spPr>
      </p:pic>
      <p:sp>
        <p:nvSpPr>
          <p:cNvPr id="40" name="TextBox 39"/>
          <p:cNvSpPr txBox="1"/>
          <p:nvPr/>
        </p:nvSpPr>
        <p:spPr>
          <a:xfrm>
            <a:off x="3930084" y="3915382"/>
            <a:ext cx="1377300" cy="276999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sz="1200" b="1" dirty="0">
                <a:effectLst/>
              </a:rPr>
              <a:t>Samsung Smart TV</a:t>
            </a:r>
            <a:endParaRPr lang="en-GB" sz="1200" b="1" dirty="0">
              <a:effectLst/>
            </a:endParaRPr>
          </a:p>
        </p:txBody>
      </p:sp>
      <p:pic>
        <p:nvPicPr>
          <p:cNvPr id="41" name="Picture 14" descr="http://www.kogan.com/media/tcache/4b/bc/4bbc4c298fe68e559c08e1a5dc4bd465.jpg"/>
          <p:cNvPicPr>
            <a:picLocks noChangeAspect="1" noChangeArrowheads="1"/>
          </p:cNvPicPr>
          <p:nvPr/>
        </p:nvPicPr>
        <p:blipFill>
          <a:blip r:embed="rId6" cstate="print"/>
          <a:srcRect l="4409" t="10394" r="5039" b="11339"/>
          <a:stretch>
            <a:fillRect/>
          </a:stretch>
        </p:blipFill>
        <p:spPr bwMode="auto">
          <a:xfrm>
            <a:off x="3549084" y="4448782"/>
            <a:ext cx="2248121" cy="1295400"/>
          </a:xfrm>
          <a:prstGeom prst="rect">
            <a:avLst/>
          </a:prstGeom>
          <a:noFill/>
        </p:spPr>
      </p:pic>
      <p:sp>
        <p:nvSpPr>
          <p:cNvPr id="42" name="TextBox 41"/>
          <p:cNvSpPr txBox="1"/>
          <p:nvPr/>
        </p:nvSpPr>
        <p:spPr>
          <a:xfrm>
            <a:off x="3853884" y="5820382"/>
            <a:ext cx="1603196" cy="276999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sz="1200" b="1" dirty="0">
                <a:effectLst/>
              </a:rPr>
              <a:t>Google Nexus 7 Tablet</a:t>
            </a:r>
            <a:endParaRPr lang="en-GB" sz="1200" b="1" dirty="0">
              <a:effectLst/>
            </a:endParaRPr>
          </a:p>
        </p:txBody>
      </p:sp>
      <p:pic>
        <p:nvPicPr>
          <p:cNvPr id="43" name="Picture 16" descr="https://d3rrgxxoyz0alr.cloudfront.net/assets/landing_pages/steel/steel-silver-front-400-557b315e2898d32cee532579c556d784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901884" y="1857982"/>
            <a:ext cx="1486829" cy="1981200"/>
          </a:xfrm>
          <a:prstGeom prst="rect">
            <a:avLst/>
          </a:prstGeom>
          <a:noFill/>
        </p:spPr>
      </p:pic>
      <p:sp>
        <p:nvSpPr>
          <p:cNvPr id="44" name="TextBox 43"/>
          <p:cNvSpPr txBox="1"/>
          <p:nvPr/>
        </p:nvSpPr>
        <p:spPr>
          <a:xfrm>
            <a:off x="6880788" y="3915382"/>
            <a:ext cx="1444498" cy="276999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sz="1200" b="1" dirty="0">
                <a:effectLst/>
              </a:rPr>
              <a:t>Pebble </a:t>
            </a:r>
            <a:r>
              <a:rPr lang="en-US" sz="1200" b="1" dirty="0" err="1">
                <a:effectLst/>
              </a:rPr>
              <a:t>SmartWatch</a:t>
            </a:r>
            <a:endParaRPr lang="en-GB" sz="1200" b="1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2410194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3"/>
          <p:cNvSpPr>
            <a:spLocks noGrp="1" noChangeArrowheads="1"/>
          </p:cNvSpPr>
          <p:nvPr>
            <p:ph type="title"/>
          </p:nvPr>
        </p:nvSpPr>
        <p:spPr>
          <a:xfrm>
            <a:off x="387282" y="306760"/>
            <a:ext cx="7886700" cy="1325563"/>
          </a:xfrm>
        </p:spPr>
        <p:txBody>
          <a:bodyPr>
            <a:normAutofit/>
          </a:bodyPr>
          <a:lstStyle/>
          <a:p>
            <a:r>
              <a:rPr lang="en-US" sz="4800" b="1" dirty="0"/>
              <a:t>What About Next Week?</a:t>
            </a:r>
          </a:p>
        </p:txBody>
      </p:sp>
      <p:sp>
        <p:nvSpPr>
          <p:cNvPr id="8196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387282" y="1476275"/>
            <a:ext cx="8369435" cy="4880075"/>
          </a:xfrm>
        </p:spPr>
        <p:txBody>
          <a:bodyPr>
            <a:normAutofit/>
          </a:bodyPr>
          <a:lstStyle/>
          <a:p>
            <a:pPr marL="1200150" lvl="1" indent="-742950">
              <a:lnSpc>
                <a:spcPct val="150000"/>
              </a:lnSpc>
              <a:buFont typeface="+mj-lt"/>
              <a:buAutoNum type="arabicPeriod"/>
            </a:pPr>
            <a:r>
              <a:rPr lang="en-US" sz="4000" b="1" dirty="0"/>
              <a:t>Learn to use </a:t>
            </a:r>
            <a:r>
              <a:rPr lang="mr-IN" sz="4000" b="1" dirty="0"/>
              <a:t>–</a:t>
            </a:r>
            <a:r>
              <a:rPr lang="en-US" sz="4000" b="1" dirty="0"/>
              <a:t> </a:t>
            </a:r>
            <a:r>
              <a:rPr lang="en-US" sz="4000" b="1" dirty="0" err="1"/>
              <a:t>Github</a:t>
            </a:r>
            <a:r>
              <a:rPr lang="en-US" sz="4000" b="1" dirty="0"/>
              <a:t> (via Android Studio)</a:t>
            </a:r>
          </a:p>
          <a:p>
            <a:pPr marL="1200150" lvl="1" indent="-742950">
              <a:lnSpc>
                <a:spcPct val="150000"/>
              </a:lnSpc>
              <a:buFont typeface="+mj-lt"/>
              <a:buAutoNum type="arabicPeriod"/>
            </a:pPr>
            <a:r>
              <a:rPr lang="en-US" sz="4000" b="1" dirty="0"/>
              <a:t>Android UI Design &amp; Control</a:t>
            </a:r>
          </a:p>
          <a:p>
            <a:pPr marL="1200150" lvl="1" indent="-742950">
              <a:lnSpc>
                <a:spcPct val="150000"/>
              </a:lnSpc>
              <a:buFont typeface="+mj-lt"/>
              <a:buAutoNum type="arabicPeriod"/>
            </a:pPr>
            <a:r>
              <a:rPr lang="en-US" sz="4000" b="1" dirty="0"/>
              <a:t>Background task: Service</a:t>
            </a:r>
          </a:p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/>
          <a:lstStyle/>
          <a:p>
            <a:fld id="{3FE3F4C4-28DE-7543-A855-3C99761ABB09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304437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93096" y="475137"/>
            <a:ext cx="8001000" cy="2387600"/>
          </a:xfrm>
        </p:spPr>
        <p:txBody>
          <a:bodyPr>
            <a:normAutofit fontScale="90000"/>
          </a:bodyPr>
          <a:lstStyle/>
          <a:p>
            <a:br>
              <a:rPr lang="en-US" sz="5400" b="1" dirty="0"/>
            </a:br>
            <a:r>
              <a:rPr lang="en-US" sz="5400" b="1" dirty="0"/>
              <a:t>See you next week</a:t>
            </a:r>
            <a:br>
              <a:rPr lang="en-US" sz="5400" b="1" dirty="0"/>
            </a:br>
            <a:br>
              <a:rPr lang="en-US" sz="5400" b="1" dirty="0"/>
            </a:br>
            <a:r>
              <a:rPr lang="en-US" sz="5400" b="1" dirty="0"/>
              <a:t> COMP 90018 </a:t>
            </a:r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418289" y="3123465"/>
            <a:ext cx="8550613" cy="3016078"/>
          </a:xfrm>
        </p:spPr>
        <p:txBody>
          <a:bodyPr>
            <a:noAutofit/>
          </a:bodyPr>
          <a:lstStyle/>
          <a:p>
            <a:r>
              <a:rPr lang="en-US" sz="3600" b="1" dirty="0"/>
              <a:t>Tutorial on Android Development</a:t>
            </a:r>
          </a:p>
          <a:p>
            <a:endParaRPr lang="en-US" sz="3600" b="1" dirty="0"/>
          </a:p>
          <a:p>
            <a:r>
              <a:rPr lang="en-US" sz="3600" b="1" dirty="0"/>
              <a:t>Chu Luo, </a:t>
            </a:r>
            <a:r>
              <a:rPr lang="en-US" sz="3600" b="1" dirty="0" err="1"/>
              <a:t>Ransi</a:t>
            </a:r>
            <a:r>
              <a:rPr lang="en-US" sz="3600" b="1" dirty="0"/>
              <a:t> De Silva</a:t>
            </a:r>
          </a:p>
          <a:p>
            <a:r>
              <a:rPr lang="en-US" sz="3600" b="1" dirty="0" err="1"/>
              <a:t>chu.luo@unimelb.edu.au</a:t>
            </a:r>
            <a:endParaRPr lang="en-US" sz="3600" b="1" dirty="0"/>
          </a:p>
          <a:p>
            <a:r>
              <a:rPr lang="en-US" sz="3600" b="1" dirty="0" err="1"/>
              <a:t>ransidesilva@gmail.com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4480088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8" descr="http://upload.wikimedia.org/wikipedia/commons/thumb/d/d7/Android_robot.svg/512px-Android_robot.svg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09711" y="1945530"/>
            <a:ext cx="2629779" cy="3086910"/>
          </a:xfrm>
          <a:prstGeom prst="rect">
            <a:avLst/>
          </a:prstGeom>
          <a:noFill/>
        </p:spPr>
      </p:pic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369457" y="539884"/>
            <a:ext cx="8153400" cy="9906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2. Android Apps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15359601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 txBox="1">
            <a:spLocks noChangeArrowheads="1"/>
          </p:cNvSpPr>
          <p:nvPr/>
        </p:nvSpPr>
        <p:spPr>
          <a:xfrm>
            <a:off x="387282" y="1476275"/>
            <a:ext cx="8369435" cy="488007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00150" lvl="1" indent="-742950">
              <a:lnSpc>
                <a:spcPct val="130000"/>
              </a:lnSpc>
              <a:buFont typeface="+mj-lt"/>
              <a:buAutoNum type="arabicPeriod"/>
            </a:pPr>
            <a:r>
              <a:rPr lang="en-US" sz="4000" b="1" dirty="0"/>
              <a:t>Written in Java (or </a:t>
            </a:r>
            <a:r>
              <a:rPr lang="en-US" sz="4000" b="1" dirty="0" err="1"/>
              <a:t>Kotlin</a:t>
            </a:r>
            <a:r>
              <a:rPr lang="en-US" sz="4000" b="1" dirty="0"/>
              <a:t>)</a:t>
            </a:r>
          </a:p>
          <a:p>
            <a:pPr marL="1200150" lvl="1" indent="-742950">
              <a:lnSpc>
                <a:spcPct val="130000"/>
              </a:lnSpc>
              <a:buFont typeface="+mj-lt"/>
              <a:buAutoNum type="arabicPeriod"/>
            </a:pPr>
            <a:r>
              <a:rPr lang="en-US" sz="4000" b="1" dirty="0"/>
              <a:t>Runtime Environment : Android Runtime (ART), on Android 5.0+</a:t>
            </a:r>
          </a:p>
          <a:p>
            <a:pPr marL="1200150" lvl="1" indent="-742950">
              <a:lnSpc>
                <a:spcPct val="130000"/>
              </a:lnSpc>
              <a:buFont typeface="+mj-lt"/>
              <a:buAutoNum type="arabicPeriod"/>
            </a:pPr>
            <a:r>
              <a:rPr lang="en-US" sz="4000" b="1" dirty="0"/>
              <a:t>Not in </a:t>
            </a:r>
            <a:r>
              <a:rPr lang="en-US" sz="4000" b="1" dirty="0" err="1"/>
              <a:t>Dalvik</a:t>
            </a:r>
            <a:r>
              <a:rPr lang="en-US" sz="4000" b="1" dirty="0"/>
              <a:t> virtual machine (used before 5.0) any more</a:t>
            </a:r>
            <a:endParaRPr lang="en-US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371112" y="531520"/>
            <a:ext cx="8153400" cy="9906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Android Apps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9230267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349" y="311934"/>
            <a:ext cx="6491872" cy="571784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40619" y="5845109"/>
            <a:ext cx="7947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android.jlelse.eu</a:t>
            </a:r>
            <a:r>
              <a:rPr lang="en-US" dirty="0"/>
              <a:t>/closer-look-at-android-runtime-dvm-vs-art-1dc5240c3924</a:t>
            </a:r>
          </a:p>
        </p:txBody>
      </p:sp>
    </p:spTree>
    <p:extLst>
      <p:ext uri="{BB962C8B-B14F-4D97-AF65-F5344CB8AC3E}">
        <p14:creationId xmlns:p14="http://schemas.microsoft.com/office/powerpoint/2010/main" val="7982904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4604"/>
            <a:ext cx="9144000" cy="51435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40619" y="5738104"/>
            <a:ext cx="8603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http://</a:t>
            </a:r>
            <a:r>
              <a:rPr lang="en-US" dirty="0" err="1"/>
              <a:t>www.anandtech.com</a:t>
            </a:r>
            <a:r>
              <a:rPr lang="en-US" dirty="0"/>
              <a:t>/show/8231/a-closer-look-at-android-runtime-art-in-android-l</a:t>
            </a:r>
          </a:p>
        </p:txBody>
      </p:sp>
    </p:spTree>
    <p:extLst>
      <p:ext uri="{BB962C8B-B14F-4D97-AF65-F5344CB8AC3E}">
        <p14:creationId xmlns:p14="http://schemas.microsoft.com/office/powerpoint/2010/main" val="12649292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2198</TotalTime>
  <Words>880</Words>
  <Application>Microsoft Office PowerPoint</Application>
  <PresentationFormat>On-screen Show (4:3)</PresentationFormat>
  <Paragraphs>145</Paragraphs>
  <Slides>51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7" baseType="lpstr">
      <vt:lpstr>Arial</vt:lpstr>
      <vt:lpstr>Calibri</vt:lpstr>
      <vt:lpstr>Calibri Light</vt:lpstr>
      <vt:lpstr>Wingdings</vt:lpstr>
      <vt:lpstr>Wingdings 2</vt:lpstr>
      <vt:lpstr>Office Theme</vt:lpstr>
      <vt:lpstr>COMP90018  Mobile Computing Systems Programming</vt:lpstr>
      <vt:lpstr>Welcome!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Well done!</vt:lpstr>
      <vt:lpstr>To Build better Android apps</vt:lpstr>
      <vt:lpstr>When Seeing Errors/Bugs:</vt:lpstr>
      <vt:lpstr>What About Next Week?</vt:lpstr>
      <vt:lpstr> See you next week   COMP 90018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Vasileios Kostakos</dc:creator>
  <cp:lastModifiedBy>Stephen Wang</cp:lastModifiedBy>
  <cp:revision>425</cp:revision>
  <dcterms:created xsi:type="dcterms:W3CDTF">2017-04-24T05:40:26Z</dcterms:created>
  <dcterms:modified xsi:type="dcterms:W3CDTF">2019-07-10T10:07:17Z</dcterms:modified>
</cp:coreProperties>
</file>